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7" r:id="rId3"/>
    <p:sldId id="258" r:id="rId4"/>
    <p:sldId id="259" r:id="rId5"/>
    <p:sldId id="260" r:id="rId6"/>
    <p:sldId id="261" r:id="rId7"/>
    <p:sldId id="262" r:id="rId8"/>
    <p:sldId id="263" r:id="rId9"/>
    <p:sldId id="264" r:id="rId10"/>
    <p:sldId id="265" r:id="rId11"/>
    <p:sldId id="286" r:id="rId12"/>
    <p:sldId id="266" r:id="rId13"/>
    <p:sldId id="268" r:id="rId14"/>
    <p:sldId id="269" r:id="rId15"/>
    <p:sldId id="270" r:id="rId16"/>
    <p:sldId id="271" r:id="rId17"/>
    <p:sldId id="272" r:id="rId18"/>
    <p:sldId id="273" r:id="rId19"/>
    <p:sldId id="274" r:id="rId20"/>
    <p:sldId id="275" r:id="rId21"/>
    <p:sldId id="287" r:id="rId22"/>
    <p:sldId id="288" r:id="rId23"/>
    <p:sldId id="289" r:id="rId24"/>
    <p:sldId id="290" r:id="rId25"/>
    <p:sldId id="291" r:id="rId26"/>
    <p:sldId id="281" r:id="rId27"/>
    <p:sldId id="280" r:id="rId28"/>
    <p:sldId id="284" r:id="rId29"/>
    <p:sldId id="292" r:id="rId30"/>
    <p:sldId id="279" r:id="rId31"/>
    <p:sldId id="276" r:id="rId32"/>
    <p:sldId id="277" r:id="rId33"/>
    <p:sldId id="278"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87C11EB-77C7-4779-9A71-05208A6C2856}" type="datetimeFigureOut">
              <a:rPr lang="fr-FR" smtClean="0"/>
              <a:pPr/>
              <a:t>11/03/2020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A3A222B-771D-4156-B073-6426FBF234F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7C11EB-77C7-4779-9A71-05208A6C2856}" type="datetimeFigureOut">
              <a:rPr lang="fr-FR" smtClean="0"/>
              <a:pPr/>
              <a:t>11/03/2020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3A222B-771D-4156-B073-6426FBF234F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gteduc-versailles.fr/" TargetMode="External"/><Relationship Id="rId2" Type="http://schemas.openxmlformats.org/officeDocument/2006/relationships/hyperlink" Target="mailto:eluscgtversailles@gmail.com" TargetMode="Externa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2492896"/>
            <a:ext cx="8064896" cy="4031873"/>
          </a:xfrm>
          <a:prstGeom prst="rect">
            <a:avLst/>
          </a:prstGeom>
        </p:spPr>
        <p:txBody>
          <a:bodyPr wrap="square">
            <a:spAutoFit/>
          </a:bodyPr>
          <a:lstStyle/>
          <a:p>
            <a:pPr algn="ctr"/>
            <a:r>
              <a:rPr lang="fr-FR" sz="3200" b="1" dirty="0">
                <a:solidFill>
                  <a:srgbClr val="FF0000"/>
                </a:solidFill>
              </a:rPr>
              <a:t>CGT </a:t>
            </a:r>
            <a:r>
              <a:rPr lang="fr-FR" sz="3200" b="1" dirty="0" err="1">
                <a:solidFill>
                  <a:srgbClr val="FF0000"/>
                </a:solidFill>
              </a:rPr>
              <a:t>Educ'action</a:t>
            </a:r>
            <a:r>
              <a:rPr lang="fr-FR" sz="3200" b="1" dirty="0">
                <a:solidFill>
                  <a:srgbClr val="FF0000"/>
                </a:solidFill>
              </a:rPr>
              <a:t> Versailles</a:t>
            </a:r>
            <a:r>
              <a:rPr lang="fr-FR" sz="3200" dirty="0">
                <a:solidFill>
                  <a:srgbClr val="FF0000"/>
                </a:solidFill>
              </a:rPr>
              <a:t> </a:t>
            </a:r>
          </a:p>
          <a:p>
            <a:pPr algn="ctr"/>
            <a:r>
              <a:rPr lang="fr-FR" sz="3200" b="1" dirty="0"/>
              <a:t>La Rotonde – </a:t>
            </a:r>
          </a:p>
          <a:p>
            <a:pPr algn="ctr"/>
            <a:r>
              <a:rPr lang="fr-FR" sz="3200" b="1" dirty="0"/>
              <a:t>32-34 Avenue des Champs Pierreux</a:t>
            </a:r>
            <a:r>
              <a:rPr lang="fr-FR" sz="3200" dirty="0"/>
              <a:t> </a:t>
            </a:r>
          </a:p>
          <a:p>
            <a:pPr algn="ctr"/>
            <a:r>
              <a:rPr lang="fr-FR" sz="3200" b="1" dirty="0"/>
              <a:t>92 000 NANTERRE</a:t>
            </a:r>
            <a:r>
              <a:rPr lang="fr-FR" sz="3200" dirty="0"/>
              <a:t> </a:t>
            </a:r>
          </a:p>
          <a:p>
            <a:pPr algn="ctr"/>
            <a:r>
              <a:rPr lang="fr-FR" sz="3200" b="1" dirty="0">
                <a:solidFill>
                  <a:srgbClr val="FF0000"/>
                </a:solidFill>
              </a:rPr>
              <a:t>Tel : 06 40 16 79 39 </a:t>
            </a:r>
          </a:p>
          <a:p>
            <a:pPr algn="ctr"/>
            <a:r>
              <a:rPr lang="fr-FR" sz="3200" b="1" dirty="0">
                <a:solidFill>
                  <a:srgbClr val="FF0000"/>
                </a:solidFill>
              </a:rPr>
              <a:t>mail : </a:t>
            </a:r>
            <a:r>
              <a:rPr lang="fr-FR" sz="3200" b="1" dirty="0">
                <a:solidFill>
                  <a:srgbClr val="FF0000"/>
                </a:solidFill>
                <a:hlinkClick r:id="rId2"/>
              </a:rPr>
              <a:t>eluscgtversailles@gmail.com</a:t>
            </a:r>
            <a:endParaRPr lang="fr-FR" sz="3200" b="1" dirty="0">
              <a:solidFill>
                <a:srgbClr val="FF0000"/>
              </a:solidFill>
            </a:endParaRPr>
          </a:p>
          <a:p>
            <a:pPr algn="ctr"/>
            <a:endParaRPr lang="fr-FR" sz="3200" dirty="0">
              <a:solidFill>
                <a:srgbClr val="FF0000"/>
              </a:solidFill>
            </a:endParaRPr>
          </a:p>
          <a:p>
            <a:pPr algn="ctr"/>
            <a:r>
              <a:rPr lang="fr-FR" sz="3200" dirty="0">
                <a:solidFill>
                  <a:srgbClr val="FF0000"/>
                </a:solidFill>
                <a:hlinkClick r:id="rId3"/>
              </a:rPr>
              <a:t>https://www.cgteduc-versailles.fr/</a:t>
            </a:r>
            <a:endParaRPr lang="fr-FR" sz="3200" dirty="0">
              <a:solidFill>
                <a:srgbClr val="FF0000"/>
              </a:solidFill>
            </a:endParaRPr>
          </a:p>
        </p:txBody>
      </p:sp>
      <p:pic>
        <p:nvPicPr>
          <p:cNvPr id="43010" name="Picture 2" descr="https://u.jimcdn.com/e/o/s2cbf523e25307d1a/emotion/crop/header.jpg?t=1459776476"/>
          <p:cNvPicPr>
            <a:picLocks noChangeAspect="1" noChangeArrowheads="1"/>
          </p:cNvPicPr>
          <p:nvPr/>
        </p:nvPicPr>
        <p:blipFill>
          <a:blip r:embed="rId4" cstate="print"/>
          <a:srcRect l="-922" t="10282"/>
          <a:stretch>
            <a:fillRect/>
          </a:stretch>
        </p:blipFill>
        <p:spPr bwMode="auto">
          <a:xfrm>
            <a:off x="611560" y="260648"/>
            <a:ext cx="8028384" cy="2274383"/>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0" name="Rectangle 6"/>
          <p:cNvSpPr>
            <a:spLocks noChangeArrowheads="1"/>
          </p:cNvSpPr>
          <p:nvPr/>
        </p:nvSpPr>
        <p:spPr bwMode="auto">
          <a:xfrm>
            <a:off x="323528" y="109728"/>
            <a:ext cx="8496944"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Si aucun de vos vœux ne peut être exaucé,</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c’est le PRINCIPE DE L’EXTENSION qui s’applique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L’extension consiste à rechercher une affectation à partir du</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fr-FR" sz="2000" b="1" i="0" u="none" strike="noStrike" cap="none" normalizeH="0" baseline="0" dirty="0">
                <a:ln>
                  <a:noFill/>
                </a:ln>
                <a:solidFill>
                  <a:srgbClr val="FF0000"/>
                </a:solidFill>
                <a:effectLst/>
                <a:latin typeface="Arial" pitchFamily="34" charset="0"/>
                <a:ea typeface="Times New Roman" pitchFamily="18" charset="0"/>
                <a:cs typeface="Arial" pitchFamily="34" charset="0"/>
              </a:rPr>
              <a:t>1er vœu formulé</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Dans l’académie de Versailles, ce traitement s’effectuera au sein</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 du département du premier vœu </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formulé en recherchant dans l’ordre suivant: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lvl="2" algn="just" eaLnBrk="0" fontAlgn="base" hangingPunct="0">
              <a:spcBef>
                <a:spcPct val="0"/>
              </a:spcBef>
              <a:spcAft>
                <a:spcPct val="0"/>
              </a:spcAft>
            </a:pP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Une affectation sur tout poste en établissement dans le département du 1er vœu,</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2" algn="just" eaLnBrk="0" fontAlgn="base" hangingPunct="0">
              <a:spcBef>
                <a:spcPct val="0"/>
              </a:spcBef>
              <a:spcAft>
                <a:spcPct val="0"/>
              </a:spcAft>
            </a:pP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Puis une affectation sur toute zone de remplacement du département considéré.</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lvl="2" algn="just" eaLnBrk="0" fontAlgn="base" hangingPunct="0">
              <a:spcBef>
                <a:spcPct val="0"/>
              </a:spcBef>
              <a:spcAft>
                <a:spcPct val="0"/>
              </a:spcAft>
            </a:pP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Ensuite, seront examinés successivement les postes en établissement, puis en ZR,  selon le classement défini dans la table d’extension (annexe 7).</a:t>
            </a:r>
            <a:endParaRPr kumimoji="0" lang="fr-FR" sz="2000" b="0" i="0" u="none" strike="noStrike" cap="none" normalizeH="0" baseline="0" dirty="0">
              <a:ln>
                <a:noFill/>
              </a:ln>
              <a:solidFill>
                <a:schemeClr val="tx1"/>
              </a:solidFill>
              <a:effectLst/>
              <a:latin typeface="Arial" pitchFamily="34" charset="0"/>
              <a:cs typeface="Arial" pitchFamily="34" charset="0"/>
            </a:endParaRPr>
          </a:p>
        </p:txBody>
      </p:sp>
      <p:sp>
        <p:nvSpPr>
          <p:cNvPr id="21511" name="AutoShape 7"/>
          <p:cNvSpPr>
            <a:spLocks noChangeArrowheads="1"/>
          </p:cNvSpPr>
          <p:nvPr/>
        </p:nvSpPr>
        <p:spPr bwMode="auto">
          <a:xfrm rot="5400000">
            <a:off x="575556" y="4329100"/>
            <a:ext cx="792088" cy="432048"/>
          </a:xfrm>
          <a:prstGeom prst="curvedUpArrow">
            <a:avLst>
              <a:gd name="adj1" fmla="val 30000"/>
              <a:gd name="adj2" fmla="val 60000"/>
              <a:gd name="adj3" fmla="val 33333"/>
            </a:avLst>
          </a:prstGeom>
          <a:solidFill>
            <a:srgbClr val="FF0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
        <p:nvSpPr>
          <p:cNvPr id="9" name="AutoShape 7"/>
          <p:cNvSpPr>
            <a:spLocks noChangeArrowheads="1"/>
          </p:cNvSpPr>
          <p:nvPr/>
        </p:nvSpPr>
        <p:spPr bwMode="auto">
          <a:xfrm rot="5400000">
            <a:off x="683568" y="5301208"/>
            <a:ext cx="792088" cy="504056"/>
          </a:xfrm>
          <a:prstGeom prst="curvedUpArrow">
            <a:avLst>
              <a:gd name="adj1" fmla="val 30000"/>
              <a:gd name="adj2" fmla="val 60000"/>
              <a:gd name="adj3" fmla="val 33333"/>
            </a:avLst>
          </a:prstGeom>
          <a:solidFill>
            <a:srgbClr val="FF0000"/>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3568" y="332656"/>
            <a:ext cx="7848872" cy="646331"/>
          </a:xfrm>
          <a:prstGeom prst="rect">
            <a:avLst/>
          </a:prstGeom>
          <a:noFill/>
        </p:spPr>
        <p:txBody>
          <a:bodyPr wrap="square" rtlCol="0">
            <a:spAutoFit/>
          </a:bodyPr>
          <a:lstStyle/>
          <a:p>
            <a:pPr algn="ctr"/>
            <a:r>
              <a:rPr lang="fr-FR" sz="3600" b="1" dirty="0">
                <a:solidFill>
                  <a:srgbClr val="FF0000"/>
                </a:solidFill>
              </a:rPr>
              <a:t>La table d’extension se lit par colonne</a:t>
            </a:r>
          </a:p>
        </p:txBody>
      </p:sp>
      <p:pic>
        <p:nvPicPr>
          <p:cNvPr id="1026" name="Picture 2"/>
          <p:cNvPicPr>
            <a:picLocks noChangeAspect="1" noChangeArrowheads="1"/>
          </p:cNvPicPr>
          <p:nvPr/>
        </p:nvPicPr>
        <p:blipFill>
          <a:blip r:embed="rId2" cstate="print"/>
          <a:srcRect/>
          <a:stretch>
            <a:fillRect/>
          </a:stretch>
        </p:blipFill>
        <p:spPr bwMode="auto">
          <a:xfrm>
            <a:off x="395536" y="1556792"/>
            <a:ext cx="8316416" cy="3429078"/>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755576" y="332656"/>
            <a:ext cx="756649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LE RAPPROCHEMENT DE CONJOINT (RC) </a:t>
            </a:r>
            <a:endParaRPr kumimoji="0" lang="fr-FR" sz="2800" b="1" i="0" u="none" strike="noStrike" cap="none" normalizeH="0" baseline="0" dirty="0">
              <a:ln>
                <a:noFill/>
              </a:ln>
              <a:solidFill>
                <a:schemeClr val="tx1"/>
              </a:solidFill>
              <a:effectLst/>
              <a:latin typeface="Arial" pitchFamily="34" charset="0"/>
              <a:cs typeface="Arial" pitchFamily="34" charset="0"/>
            </a:endParaRPr>
          </a:p>
        </p:txBody>
      </p:sp>
      <p:sp>
        <p:nvSpPr>
          <p:cNvPr id="23556" name="Rectangle 4"/>
          <p:cNvSpPr>
            <a:spLocks noChangeArrowheads="1"/>
          </p:cNvSpPr>
          <p:nvPr/>
        </p:nvSpPr>
        <p:spPr bwMode="auto">
          <a:xfrm>
            <a:off x="0" y="457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23557" name="Rectangle 5"/>
          <p:cNvSpPr>
            <a:spLocks noChangeArrowheads="1"/>
          </p:cNvSpPr>
          <p:nvPr/>
        </p:nvSpPr>
        <p:spPr bwMode="auto">
          <a:xfrm>
            <a:off x="395536" y="1844824"/>
            <a:ext cx="8352928"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Tous les stagiaires</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si </a:t>
            </a:r>
            <a:r>
              <a:rPr kumimoji="0" lang="fr-FR" sz="2000" b="1" i="0" u="none" strike="noStrike" cap="none" normalizeH="0" baseline="0" dirty="0">
                <a:ln>
                  <a:noFill/>
                </a:ln>
                <a:solidFill>
                  <a:srgbClr val="FF0000"/>
                </a:solidFill>
                <a:effectLst/>
                <a:latin typeface="Arial" pitchFamily="34" charset="0"/>
                <a:ea typeface="Times New Roman" pitchFamily="18" charset="0"/>
                <a:cs typeface="Arial" pitchFamily="34" charset="0"/>
              </a:rPr>
              <a:t>la résidence professionnelle de leur conjoint est située dans l’académie ou dans une académie limitrophe</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Dans ce cas, aucun justificatif n’est demandé, car le Rapprochement de Conjoint a été validé à l’INTER. </a:t>
            </a:r>
            <a:r>
              <a:rPr kumimoji="0" lang="fr-FR" sz="2000" b="1" i="0" u="none" strike="noStrike" cap="none" normalizeH="0" baseline="0" dirty="0">
                <a:ln>
                  <a:noFill/>
                </a:ln>
                <a:solidFill>
                  <a:srgbClr val="FF0000"/>
                </a:solidFill>
                <a:effectLst/>
                <a:latin typeface="Arial" pitchFamily="34" charset="0"/>
                <a:ea typeface="Times New Roman" pitchFamily="18" charset="0"/>
                <a:cs typeface="Arial" pitchFamily="34" charset="0"/>
              </a:rPr>
              <a:t>Le rapprochement de conjoint ne peut être validé à l’INTRA que s’il a été pris en compte à l’INTER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Si l’intéressé a été affecté dans </a:t>
            </a:r>
            <a:r>
              <a:rPr kumimoji="0" lang="fr-FR" sz="2000" b="1" i="0" u="none" strike="noStrike" cap="none" normalizeH="0" baseline="0" dirty="0">
                <a:ln>
                  <a:noFill/>
                </a:ln>
                <a:solidFill>
                  <a:srgbClr val="FF0000"/>
                </a:solidFill>
                <a:effectLst/>
                <a:latin typeface="Arial" pitchFamily="34" charset="0"/>
                <a:ea typeface="Times New Roman" pitchFamily="18" charset="0"/>
                <a:cs typeface="Arial" pitchFamily="34" charset="0"/>
              </a:rPr>
              <a:t>l’académie du rapprochement de conjoint</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le département saisi sera obligatoirement celui saisi à l’INTER</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Si l’agent bénéficiait d’un rapprochement de conjoint sur </a:t>
            </a:r>
            <a:r>
              <a:rPr kumimoji="0" lang="fr-FR" sz="2000" b="1" i="0" u="none" strike="noStrike" cap="none" normalizeH="0" baseline="0" dirty="0">
                <a:ln>
                  <a:noFill/>
                </a:ln>
                <a:solidFill>
                  <a:srgbClr val="FF0000"/>
                </a:solidFill>
                <a:effectLst/>
                <a:latin typeface="Arial" pitchFamily="34" charset="0"/>
                <a:ea typeface="Times New Roman" pitchFamily="18" charset="0"/>
                <a:cs typeface="Arial" pitchFamily="34" charset="0"/>
              </a:rPr>
              <a:t>une académie limitrophe de Versailles</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et est affecté au mouvement inter-académique dans l’académie de Versailles (cf. annexe 8), le RC  est possible sur </a:t>
            </a:r>
            <a:r>
              <a:rPr kumimoji="0" lang="fr-FR" sz="2000" b="1" i="0" u="none" strike="noStrike" cap="none" normalizeH="0" baseline="0" dirty="0">
                <a:ln>
                  <a:noFill/>
                </a:ln>
                <a:solidFill>
                  <a:srgbClr val="FF0000"/>
                </a:solidFill>
                <a:effectLst/>
                <a:latin typeface="Arial" pitchFamily="34" charset="0"/>
                <a:ea typeface="Times New Roman" pitchFamily="18" charset="0"/>
                <a:cs typeface="Arial" pitchFamily="34" charset="0"/>
              </a:rPr>
              <a:t>les départements de l’académie de Versailles limitrophes</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avec l’académie du conjoint</a:t>
            </a:r>
            <a:endParaRPr kumimoji="0" lang="fr-FR" sz="2000" b="0" i="0" u="none" strike="noStrike" cap="none" normalizeH="0" baseline="0" dirty="0">
              <a:ln>
                <a:noFill/>
              </a:ln>
              <a:solidFill>
                <a:schemeClr val="tx1"/>
              </a:solidFill>
              <a:effectLst/>
              <a:latin typeface="Arial" pitchFamily="34" charset="0"/>
              <a:cs typeface="Arial" pitchFamily="34" charset="0"/>
            </a:endParaRPr>
          </a:p>
        </p:txBody>
      </p:sp>
      <p:sp>
        <p:nvSpPr>
          <p:cNvPr id="8" name="ZoneTexte 7"/>
          <p:cNvSpPr txBox="1"/>
          <p:nvPr/>
        </p:nvSpPr>
        <p:spPr>
          <a:xfrm>
            <a:off x="1835696" y="1124744"/>
            <a:ext cx="5760640" cy="523220"/>
          </a:xfrm>
          <a:prstGeom prst="rect">
            <a:avLst/>
          </a:prstGeom>
          <a:noFill/>
        </p:spPr>
        <p:txBody>
          <a:bodyPr wrap="square" rtlCol="0">
            <a:spAutoFit/>
          </a:bodyPr>
          <a:lstStyle/>
          <a:p>
            <a:pPr algn="ctr"/>
            <a:r>
              <a:rPr lang="fr-FR" sz="2800" b="1" dirty="0">
                <a:latin typeface="Arial" pitchFamily="34" charset="0"/>
                <a:cs typeface="Arial" pitchFamily="34" charset="0"/>
              </a:rPr>
              <a:t>Qui est </a:t>
            </a:r>
            <a:r>
              <a:rPr lang="fr-FR" sz="2800" b="1" dirty="0" err="1">
                <a:latin typeface="Arial" pitchFamily="34" charset="0"/>
                <a:cs typeface="Arial" pitchFamily="34" charset="0"/>
              </a:rPr>
              <a:t>concerné-e</a:t>
            </a:r>
            <a:r>
              <a:rPr lang="fr-FR" sz="2800" b="1" dirty="0">
                <a:latin typeface="Arial" pitchFamily="34" charset="0"/>
                <a:cs typeface="Arial" pitchFamily="34" charset="0"/>
              </a:rPr>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980728"/>
            <a:ext cx="7632848" cy="4401205"/>
          </a:xfrm>
          <a:prstGeom prst="rect">
            <a:avLst/>
          </a:prstGeom>
        </p:spPr>
        <p:txBody>
          <a:bodyPr wrap="square">
            <a:spAutoFit/>
          </a:bodyPr>
          <a:lstStyle/>
          <a:p>
            <a:pPr lvl="0" fontAlgn="base">
              <a:spcBef>
                <a:spcPct val="0"/>
              </a:spcBef>
              <a:spcAft>
                <a:spcPct val="0"/>
              </a:spcAft>
              <a:tabLst>
                <a:tab pos="180975" algn="l"/>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Vous bénéficiez des bonifications uniquement si :</a:t>
            </a:r>
          </a:p>
          <a:p>
            <a:pPr lvl="0" fontAlgn="base">
              <a:spcBef>
                <a:spcPct val="0"/>
              </a:spcBef>
              <a:spcAft>
                <a:spcPct val="0"/>
              </a:spcAft>
              <a:tabLst>
                <a:tab pos="180975" algn="l"/>
              </a:tabLst>
            </a:pPr>
            <a:endParaRPr kumimoji="0" lang="fr-FR" sz="2800" b="1" i="0" u="none" strike="noStrike" cap="none" normalizeH="0" baseline="0" dirty="0">
              <a:ln>
                <a:noFill/>
              </a:ln>
              <a:solidFill>
                <a:srgbClr val="FF0000"/>
              </a:solidFill>
              <a:effectLst/>
              <a:latin typeface="Arial" pitchFamily="34" charset="0"/>
              <a:cs typeface="Arial" pitchFamily="34" charset="0"/>
            </a:endParaRPr>
          </a:p>
          <a:p>
            <a:pPr lvl="0" eaLnBrk="0" fontAlgn="base" hangingPunct="0">
              <a:spcBef>
                <a:spcPct val="0"/>
              </a:spcBef>
              <a:spcAft>
                <a:spcPct val="0"/>
              </a:spcAft>
              <a:tabLst>
                <a:tab pos="180975" algn="l"/>
              </a:tabLst>
            </a:pP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Le </a:t>
            </a:r>
            <a:r>
              <a:rPr kumimoji="0" lang="fr-FR" sz="2800" b="1" i="0" u="none" strike="noStrike" cap="none" normalizeH="0" baseline="0" dirty="0">
                <a:ln>
                  <a:noFill/>
                </a:ln>
                <a:solidFill>
                  <a:schemeClr val="tx1"/>
                </a:solidFill>
                <a:effectLst/>
                <a:latin typeface="Arial" pitchFamily="34" charset="0"/>
                <a:ea typeface="Times New Roman" pitchFamily="18" charset="0"/>
                <a:cs typeface="Arial" pitchFamily="34" charset="0"/>
              </a:rPr>
              <a:t>1er vœu infra départemental</a:t>
            </a: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 (COM, GEO ou ZRE) </a:t>
            </a:r>
            <a:r>
              <a:rPr kumimoji="0" lang="fr-FR" sz="2800" b="1" i="0" u="none" strike="noStrike" cap="none" normalizeH="0" baseline="0" dirty="0">
                <a:ln>
                  <a:noFill/>
                </a:ln>
                <a:solidFill>
                  <a:schemeClr val="tx1"/>
                </a:solidFill>
                <a:effectLst/>
                <a:latin typeface="Arial" pitchFamily="34" charset="0"/>
                <a:ea typeface="Times New Roman" pitchFamily="18" charset="0"/>
                <a:cs typeface="Arial" pitchFamily="34" charset="0"/>
              </a:rPr>
              <a:t>est dans le département saisi pour le Rapprochement de conjoint.</a:t>
            </a:r>
          </a:p>
          <a:p>
            <a:pPr lvl="0" eaLnBrk="0" fontAlgn="base" hangingPunct="0">
              <a:spcBef>
                <a:spcPct val="0"/>
              </a:spcBef>
              <a:spcAft>
                <a:spcPct val="0"/>
              </a:spcAft>
              <a:tabLst>
                <a:tab pos="180975" algn="l"/>
              </a:tabLs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180975" algn="l"/>
              </a:tabLst>
            </a:pPr>
            <a:r>
              <a:rPr kumimoji="0" lang="fr-FR" sz="2800" b="1" i="0" u="sng" strike="noStrike" cap="none" normalizeH="0" baseline="0" dirty="0">
                <a:ln>
                  <a:noFill/>
                </a:ln>
                <a:solidFill>
                  <a:schemeClr val="tx1"/>
                </a:solidFill>
                <a:effectLst/>
                <a:latin typeface="Arial" pitchFamily="34" charset="0"/>
                <a:ea typeface="Times New Roman" pitchFamily="18" charset="0"/>
                <a:cs typeface="Arial" pitchFamily="34" charset="0"/>
              </a:rPr>
              <a:t>Le </a:t>
            </a:r>
            <a:r>
              <a:rPr kumimoji="0" lang="fr-FR" sz="2800" b="0" i="0" u="sng" strike="noStrike" cap="none" normalizeH="0" baseline="0" dirty="0">
                <a:ln>
                  <a:noFill/>
                </a:ln>
                <a:solidFill>
                  <a:schemeClr val="tx1"/>
                </a:solidFill>
                <a:effectLst/>
                <a:latin typeface="Arial" pitchFamily="34" charset="0"/>
                <a:ea typeface="Times New Roman" pitchFamily="18" charset="0"/>
                <a:cs typeface="Arial" pitchFamily="34" charset="0"/>
              </a:rPr>
              <a:t>1er vœu départemental</a:t>
            </a:r>
            <a:r>
              <a:rPr kumimoji="0" lang="fr-FR" sz="2800" b="1" i="0" u="sng" strike="noStrike" cap="none" normalizeH="0" baseline="0" dirty="0">
                <a:ln>
                  <a:noFill/>
                </a:ln>
                <a:solidFill>
                  <a:schemeClr val="tx1"/>
                </a:solidFill>
                <a:effectLst/>
                <a:latin typeface="Arial" pitchFamily="34" charset="0"/>
                <a:ea typeface="Times New Roman" pitchFamily="18" charset="0"/>
                <a:cs typeface="Arial" pitchFamily="34" charset="0"/>
              </a:rPr>
              <a:t> (DPT ou ZRD) </a:t>
            </a:r>
            <a:r>
              <a:rPr kumimoji="0" lang="fr-FR" sz="2800" b="0" i="0" u="sng" strike="noStrike" cap="none" normalizeH="0" baseline="0" dirty="0">
                <a:ln>
                  <a:noFill/>
                </a:ln>
                <a:solidFill>
                  <a:schemeClr val="tx1"/>
                </a:solidFill>
                <a:effectLst/>
                <a:latin typeface="Arial" pitchFamily="34" charset="0"/>
                <a:ea typeface="Times New Roman" pitchFamily="18" charset="0"/>
                <a:cs typeface="Arial" pitchFamily="34" charset="0"/>
              </a:rPr>
              <a:t>est  le département saisi pour le Rapprochement de conjoint</a:t>
            </a:r>
            <a:endParaRPr kumimoji="0" lang="fr-FR"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196752"/>
            <a:ext cx="8064896" cy="3785652"/>
          </a:xfrm>
          <a:prstGeom prst="rect">
            <a:avLst/>
          </a:prstGeom>
        </p:spPr>
        <p:txBody>
          <a:bodyPr wrap="square">
            <a:spAutoFit/>
          </a:bodyPr>
          <a:lstStyle/>
          <a:p>
            <a:pPr lvl="0" algn="just" eaLnBrk="0" fontAlgn="base" hangingPunct="0">
              <a:spcBef>
                <a:spcPct val="0"/>
              </a:spcBef>
              <a:spcAft>
                <a:spcPct val="0"/>
              </a:spcAft>
              <a:tabLst>
                <a:tab pos="180975" algn="l"/>
              </a:tabLst>
            </a:pPr>
            <a:r>
              <a:rPr kumimoji="0" lang="fr-FR" sz="24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30,2 points sur les vœux INFRADEPARTEMENTAUX </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180975" algn="l"/>
              </a:tabLst>
            </a:pPr>
            <a:endPar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endParaRPr>
          </a:p>
          <a:p>
            <a:pPr lvl="2" algn="just" eaLnBrk="0" fontAlgn="base" hangingPunct="0">
              <a:spcBef>
                <a:spcPct val="0"/>
              </a:spcBef>
              <a:spcAft>
                <a:spcPct val="0"/>
              </a:spcAft>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COM</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(tout poste dans une commune)</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2" algn="just" eaLnBrk="0" fontAlgn="base" hangingPunct="0">
              <a:spcBef>
                <a:spcPct val="0"/>
              </a:spcBef>
              <a:spcAft>
                <a:spcPct val="0"/>
              </a:spcAft>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GEO</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(tout poste dans un groupement ordonné de communes) 	</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2" algn="just" eaLnBrk="0" fontAlgn="base" hangingPunct="0">
              <a:spcBef>
                <a:spcPct val="0"/>
              </a:spcBef>
              <a:spcAft>
                <a:spcPct val="0"/>
              </a:spcAft>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ZRE</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(zone de remplacement)</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180975" algn="l"/>
              </a:tabLst>
            </a:pPr>
            <a:endPar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endParaRPr>
          </a:p>
          <a:p>
            <a:pPr lvl="0" algn="just" eaLnBrk="0" fontAlgn="base" hangingPunct="0">
              <a:spcBef>
                <a:spcPct val="0"/>
              </a:spcBef>
              <a:spcAft>
                <a:spcPct val="0"/>
              </a:spcAft>
              <a:tabLst>
                <a:tab pos="180975" algn="l"/>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A condition de n’exclure aucun type d’établissement, </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180975" algn="l"/>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à l’exception des professeurs agrégés pouvant formuler des vœux restreints « lycée »</a:t>
            </a:r>
            <a:endParaRPr kumimoji="0" lang="fr-F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20688"/>
            <a:ext cx="8136904" cy="5016758"/>
          </a:xfrm>
          <a:prstGeom prst="rect">
            <a:avLst/>
          </a:prstGeom>
        </p:spPr>
        <p:txBody>
          <a:bodyPr wrap="square">
            <a:spAutoFit/>
          </a:bodyPr>
          <a:lstStyle/>
          <a:p>
            <a:pPr lvl="0" eaLnBrk="0" fontAlgn="base" hangingPunct="0">
              <a:spcBef>
                <a:spcPct val="0"/>
              </a:spcBef>
              <a:spcAft>
                <a:spcPct val="0"/>
              </a:spcAft>
              <a:tabLst>
                <a:tab pos="180975" algn="l"/>
              </a:tabLst>
            </a:pPr>
            <a:r>
              <a:rPr kumimoji="0" lang="fr-FR" sz="28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150,2 points sur les vœux DEPARTEMENTAUX ET ACADEMIQUES</a:t>
            </a:r>
          </a:p>
          <a:p>
            <a:pPr lvl="0" eaLnBrk="0" fontAlgn="base" hangingPunct="0">
              <a:spcBef>
                <a:spcPct val="0"/>
              </a:spcBef>
              <a:spcAft>
                <a:spcPct val="0"/>
              </a:spcAft>
              <a:tabLst>
                <a:tab pos="180975" algn="l"/>
              </a:tabLst>
            </a:pPr>
            <a:r>
              <a:rPr kumimoji="0" lang="fr-FR" sz="24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2" eaLnBrk="0" fontAlgn="base" hangingPunct="0">
              <a:spcBef>
                <a:spcPct val="0"/>
              </a:spcBef>
              <a:spcAft>
                <a:spcPct val="0"/>
              </a:spcAft>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DPT</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(tout poste d’un département)</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2" eaLnBrk="0" fontAlgn="base" hangingPunct="0">
              <a:spcBef>
                <a:spcPct val="0"/>
              </a:spcBef>
              <a:spcAft>
                <a:spcPct val="0"/>
              </a:spcAft>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ACA</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(tout poste de l’académie)</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2" eaLnBrk="0" fontAlgn="base" hangingPunct="0">
              <a:spcBef>
                <a:spcPct val="0"/>
              </a:spcBef>
              <a:spcAft>
                <a:spcPct val="0"/>
              </a:spcAft>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ZRD </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(toute(s) zone(s) de remplacement d’un département)</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2" eaLnBrk="0" fontAlgn="base" hangingPunct="0">
              <a:spcBef>
                <a:spcPct val="0"/>
              </a:spcBef>
              <a:spcAft>
                <a:spcPct val="0"/>
              </a:spcAft>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ZRA</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(toute(s) zone(s) de remplacement de l’académie)</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180975" algn="l"/>
              </a:tabLst>
            </a:pPr>
            <a:endPar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endParaRPr>
          </a:p>
          <a:p>
            <a:pPr lvl="0" eaLnBrk="0" fontAlgn="base" hangingPunct="0">
              <a:spcBef>
                <a:spcPct val="0"/>
              </a:spcBef>
              <a:spcAft>
                <a:spcPct val="0"/>
              </a:spcAft>
              <a:tabLst>
                <a:tab pos="180975" algn="l"/>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A condition de n’exclure aucun type d’établissement, </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180975" algn="l"/>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à l’exception des professeurs agrégés pouvant formuler des vœux restreints « lycée »</a:t>
            </a:r>
            <a:endParaRPr kumimoji="0" lang="fr-F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28016" y="51896"/>
            <a:ext cx="8676456" cy="16312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a:ln>
                  <a:noFill/>
                </a:ln>
                <a:effectLst/>
                <a:latin typeface="Arial" pitchFamily="34" charset="0"/>
                <a:ea typeface="Times New Roman" pitchFamily="18" charset="0"/>
                <a:cs typeface="Arial" pitchFamily="34" charset="0"/>
              </a:rPr>
              <a:t>La résidence demandée en RC est à Poissy (78- YVELINES) et j’ai formulé les vœux suivants </a:t>
            </a:r>
            <a:endParaRPr kumimoji="0" lang="fr-FR" sz="2000" b="0" i="0" u="none" strike="noStrike" cap="none" normalizeH="0" baseline="0" dirty="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000" b="1" i="0" u="none" strike="noStrike" cap="none" normalizeH="0" baseline="0" dirty="0">
              <a:ln>
                <a:noFill/>
              </a:ln>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a:ln>
                  <a:noFill/>
                </a:ln>
                <a:effectLst/>
                <a:latin typeface="Arial" pitchFamily="34" charset="0"/>
                <a:ea typeface="Times New Roman" pitchFamily="18" charset="0"/>
                <a:cs typeface="Arial" pitchFamily="34" charset="0"/>
              </a:rPr>
              <a:t>A) Exemple où tous les vœux se bonifient convenablement car ordre bien respecté </a:t>
            </a:r>
            <a:endParaRPr kumimoji="0" lang="fr-FR" sz="2000" b="0" i="0" u="none" strike="noStrike" cap="none" normalizeH="0" baseline="0" dirty="0">
              <a:ln>
                <a:noFill/>
              </a:ln>
              <a:effectLst/>
              <a:latin typeface="Arial" pitchFamily="34" charset="0"/>
              <a:cs typeface="Arial" pitchFamily="34" charset="0"/>
            </a:endParaRPr>
          </a:p>
        </p:txBody>
      </p:sp>
      <p:graphicFrame>
        <p:nvGraphicFramePr>
          <p:cNvPr id="4" name="Tableau 3"/>
          <p:cNvGraphicFramePr>
            <a:graphicFrameLocks noGrp="1"/>
          </p:cNvGraphicFramePr>
          <p:nvPr>
            <p:extLst>
              <p:ext uri="{D42A27DB-BD31-4B8C-83A1-F6EECF244321}">
                <p14:modId xmlns:p14="http://schemas.microsoft.com/office/powerpoint/2010/main" val="3274645985"/>
              </p:ext>
            </p:extLst>
          </p:nvPr>
        </p:nvGraphicFramePr>
        <p:xfrm>
          <a:off x="683568" y="2060848"/>
          <a:ext cx="7560840" cy="4248471"/>
        </p:xfrm>
        <a:graphic>
          <a:graphicData uri="http://schemas.openxmlformats.org/drawingml/2006/table">
            <a:tbl>
              <a:tblPr/>
              <a:tblGrid>
                <a:gridCol w="1890210">
                  <a:extLst>
                    <a:ext uri="{9D8B030D-6E8A-4147-A177-3AD203B41FA5}">
                      <a16:colId xmlns:a16="http://schemas.microsoft.com/office/drawing/2014/main" val="20000"/>
                    </a:ext>
                  </a:extLst>
                </a:gridCol>
                <a:gridCol w="1890210">
                  <a:extLst>
                    <a:ext uri="{9D8B030D-6E8A-4147-A177-3AD203B41FA5}">
                      <a16:colId xmlns:a16="http://schemas.microsoft.com/office/drawing/2014/main" val="20001"/>
                    </a:ext>
                  </a:extLst>
                </a:gridCol>
                <a:gridCol w="1890210">
                  <a:extLst>
                    <a:ext uri="{9D8B030D-6E8A-4147-A177-3AD203B41FA5}">
                      <a16:colId xmlns:a16="http://schemas.microsoft.com/office/drawing/2014/main" val="20002"/>
                    </a:ext>
                  </a:extLst>
                </a:gridCol>
                <a:gridCol w="1890210">
                  <a:extLst>
                    <a:ext uri="{9D8B030D-6E8A-4147-A177-3AD203B41FA5}">
                      <a16:colId xmlns:a16="http://schemas.microsoft.com/office/drawing/2014/main" val="20003"/>
                    </a:ext>
                  </a:extLst>
                </a:gridCol>
              </a:tblGrid>
              <a:tr h="193112">
                <a:tc>
                  <a:txBody>
                    <a:bodyPr/>
                    <a:lstStyle/>
                    <a:p>
                      <a:pPr algn="ctr">
                        <a:lnSpc>
                          <a:spcPts val="1400"/>
                        </a:lnSpc>
                        <a:spcAft>
                          <a:spcPts val="0"/>
                        </a:spcAft>
                      </a:pPr>
                      <a:r>
                        <a:rPr lang="fr-FR" sz="650" b="1" dirty="0">
                          <a:latin typeface="Arial"/>
                          <a:ea typeface="Times New Roman"/>
                          <a:cs typeface="Arial"/>
                        </a:rPr>
                        <a:t>Ordre de vœu</a:t>
                      </a:r>
                      <a:endParaRPr lang="fr-FR" sz="1000" dirty="0">
                        <a:latin typeface="Arial"/>
                        <a:ea typeface="Times New Roman"/>
                        <a:cs typeface="Times New Roman"/>
                      </a:endParaRPr>
                    </a:p>
                  </a:txBody>
                  <a:tcPr marL="68580" marR="68580"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tc>
                  <a:txBody>
                    <a:bodyPr/>
                    <a:lstStyle/>
                    <a:p>
                      <a:pPr algn="ctr">
                        <a:lnSpc>
                          <a:spcPts val="1400"/>
                        </a:lnSpc>
                        <a:spcAft>
                          <a:spcPts val="0"/>
                        </a:spcAft>
                      </a:pPr>
                      <a:r>
                        <a:rPr lang="fr-FR" sz="650" b="1">
                          <a:latin typeface="Arial"/>
                          <a:ea typeface="Times New Roman"/>
                          <a:cs typeface="Arial"/>
                        </a:rPr>
                        <a:t>Type de vœu</a:t>
                      </a:r>
                      <a:endParaRPr lang="fr-FR" sz="1000">
                        <a:latin typeface="Arial"/>
                        <a:ea typeface="Times New Roman"/>
                        <a:cs typeface="Times New Roman"/>
                      </a:endParaRPr>
                    </a:p>
                  </a:txBody>
                  <a:tcPr marL="68580" marR="68580"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tc>
                  <a:txBody>
                    <a:bodyPr/>
                    <a:lstStyle/>
                    <a:p>
                      <a:pPr algn="ctr">
                        <a:lnSpc>
                          <a:spcPts val="1400"/>
                        </a:lnSpc>
                        <a:spcAft>
                          <a:spcPts val="0"/>
                        </a:spcAft>
                      </a:pPr>
                      <a:r>
                        <a:rPr lang="fr-FR" sz="650" b="1">
                          <a:latin typeface="Arial"/>
                          <a:ea typeface="Times New Roman"/>
                          <a:cs typeface="Arial"/>
                        </a:rPr>
                        <a:t>Bonification générée</a:t>
                      </a:r>
                      <a:endParaRPr lang="fr-FR" sz="1000">
                        <a:latin typeface="Arial"/>
                        <a:ea typeface="Times New Roman"/>
                        <a:cs typeface="Times New Roman"/>
                      </a:endParaRPr>
                    </a:p>
                  </a:txBody>
                  <a:tcPr marL="68580" marR="68580"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tc>
                  <a:txBody>
                    <a:bodyPr/>
                    <a:lstStyle/>
                    <a:p>
                      <a:pPr algn="ctr">
                        <a:lnSpc>
                          <a:spcPts val="1400"/>
                        </a:lnSpc>
                        <a:spcAft>
                          <a:spcPts val="0"/>
                        </a:spcAft>
                      </a:pPr>
                      <a:r>
                        <a:rPr lang="fr-FR" sz="650" b="1">
                          <a:latin typeface="Arial"/>
                          <a:ea typeface="Times New Roman"/>
                          <a:cs typeface="Arial"/>
                        </a:rPr>
                        <a:t>Explication</a:t>
                      </a:r>
                      <a:endParaRPr lang="fr-FR" sz="1000">
                        <a:latin typeface="Arial"/>
                        <a:ea typeface="Times New Roman"/>
                        <a:cs typeface="Times New Roman"/>
                      </a:endParaRPr>
                    </a:p>
                  </a:txBody>
                  <a:tcPr marL="68580" marR="68580"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extLst>
                  <a:ext uri="{0D108BD9-81ED-4DB2-BD59-A6C34878D82A}">
                    <a16:rowId xmlns:a16="http://schemas.microsoft.com/office/drawing/2014/main" val="10000"/>
                  </a:ext>
                </a:extLst>
              </a:tr>
              <a:tr h="386225">
                <a:tc>
                  <a:txBody>
                    <a:bodyPr/>
                    <a:lstStyle/>
                    <a:p>
                      <a:pPr algn="ctr">
                        <a:lnSpc>
                          <a:spcPts val="1400"/>
                        </a:lnSpc>
                        <a:spcAft>
                          <a:spcPts val="0"/>
                        </a:spcAft>
                      </a:pPr>
                      <a:r>
                        <a:rPr lang="fr-FR" sz="900" b="1">
                          <a:latin typeface="Arial"/>
                          <a:ea typeface="Times New Roman"/>
                          <a:cs typeface="Arial"/>
                        </a:rPr>
                        <a:t>1</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ETABLISSEMENT</a:t>
                      </a:r>
                      <a:endParaRPr lang="fr-FR" sz="1000">
                        <a:latin typeface="Arial"/>
                        <a:ea typeface="Times New Roman"/>
                        <a:cs typeface="Times New Roman"/>
                      </a:endParaRPr>
                    </a:p>
                    <a:p>
                      <a:pPr algn="ctr">
                        <a:lnSpc>
                          <a:spcPts val="1400"/>
                        </a:lnSpc>
                        <a:spcAft>
                          <a:spcPts val="0"/>
                        </a:spcAft>
                      </a:pPr>
                      <a:r>
                        <a:rPr lang="fr-FR" sz="650">
                          <a:latin typeface="Arial"/>
                          <a:ea typeface="Times New Roman"/>
                          <a:cs typeface="Arial"/>
                        </a:rPr>
                        <a:t>LPO JB Poquelin St Germain</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dirty="0">
                          <a:latin typeface="Arial"/>
                          <a:ea typeface="Times New Roman"/>
                          <a:cs typeface="Arial"/>
                        </a:rPr>
                        <a:t>0 POINT</a:t>
                      </a:r>
                      <a:endParaRPr lang="fr-FR" sz="1000" dirty="0">
                        <a:latin typeface="Arial"/>
                        <a:ea typeface="Times New Roman"/>
                        <a:cs typeface="Times New Roman"/>
                      </a:endParaRPr>
                    </a:p>
                    <a:p>
                      <a:pPr algn="ctr">
                        <a:lnSpc>
                          <a:spcPts val="1400"/>
                        </a:lnSpc>
                        <a:spcAft>
                          <a:spcPts val="0"/>
                        </a:spcAft>
                      </a:pPr>
                      <a:r>
                        <a:rPr lang="fr-FR" sz="650" dirty="0">
                          <a:latin typeface="Arial"/>
                          <a:ea typeface="Times New Roman"/>
                          <a:cs typeface="Arial"/>
                        </a:rPr>
                        <a:t>(VŒU ETAB)</a:t>
                      </a:r>
                      <a:endParaRPr lang="fr-FR" sz="1000" dirty="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pas de bonification sur un vœu établissement.</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1"/>
                  </a:ext>
                </a:extLst>
              </a:tr>
              <a:tr h="579337">
                <a:tc>
                  <a:txBody>
                    <a:bodyPr/>
                    <a:lstStyle/>
                    <a:p>
                      <a:pPr algn="ctr">
                        <a:lnSpc>
                          <a:spcPts val="1400"/>
                        </a:lnSpc>
                        <a:spcAft>
                          <a:spcPts val="0"/>
                        </a:spcAft>
                      </a:pPr>
                      <a:r>
                        <a:rPr lang="fr-FR" sz="900" b="1">
                          <a:latin typeface="Arial"/>
                          <a:ea typeface="Times New Roman"/>
                          <a:cs typeface="Arial"/>
                        </a:rPr>
                        <a:t>2</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COMMUNE DE SAINT GERMAIN EN LAYE</a:t>
                      </a:r>
                      <a:endParaRPr lang="fr-FR" sz="1000">
                        <a:latin typeface="Arial"/>
                        <a:ea typeface="Times New Roman"/>
                        <a:cs typeface="Times New Roman"/>
                      </a:endParaRPr>
                    </a:p>
                    <a:p>
                      <a:pPr algn="ctr">
                        <a:lnSpc>
                          <a:spcPts val="1400"/>
                        </a:lnSpc>
                        <a:spcAft>
                          <a:spcPts val="0"/>
                        </a:spcAft>
                      </a:pPr>
                      <a:r>
                        <a:rPr lang="fr-FR" sz="650">
                          <a:latin typeface="Arial"/>
                          <a:ea typeface="Times New Roman"/>
                          <a:cs typeface="Arial"/>
                        </a:rPr>
                        <a:t> (78- YVELINES)</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30.2 POINTS</a:t>
                      </a:r>
                      <a:endParaRPr lang="fr-FR" sz="1000">
                        <a:latin typeface="Arial"/>
                        <a:ea typeface="Times New Roman"/>
                        <a:cs typeface="Times New Roman"/>
                      </a:endParaRPr>
                    </a:p>
                    <a:p>
                      <a:pPr algn="ctr">
                        <a:lnSpc>
                          <a:spcPts val="1400"/>
                        </a:lnSpc>
                        <a:spcAft>
                          <a:spcPts val="0"/>
                        </a:spcAft>
                      </a:pPr>
                      <a:r>
                        <a:rPr lang="fr-FR" sz="650">
                          <a:latin typeface="Arial"/>
                          <a:ea typeface="Times New Roman"/>
                          <a:cs typeface="Arial"/>
                        </a:rPr>
                        <a:t>(VŒU COM)</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1</a:t>
                      </a:r>
                      <a:r>
                        <a:rPr lang="fr-FR" sz="800" baseline="30000">
                          <a:latin typeface="Arial"/>
                          <a:ea typeface="Times New Roman"/>
                          <a:cs typeface="Arial"/>
                        </a:rPr>
                        <a:t>er</a:t>
                      </a:r>
                      <a:r>
                        <a:rPr lang="fr-FR" sz="800">
                          <a:latin typeface="Arial"/>
                          <a:ea typeface="Times New Roman"/>
                          <a:cs typeface="Arial"/>
                        </a:rPr>
                        <a:t> vœu infra départemental  situé dans le département de résidence du conjoint (78)</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2"/>
                  </a:ext>
                </a:extLst>
              </a:tr>
              <a:tr h="579337">
                <a:tc>
                  <a:txBody>
                    <a:bodyPr/>
                    <a:lstStyle/>
                    <a:p>
                      <a:pPr algn="ctr">
                        <a:lnSpc>
                          <a:spcPts val="1400"/>
                        </a:lnSpc>
                        <a:spcAft>
                          <a:spcPts val="0"/>
                        </a:spcAft>
                      </a:pPr>
                      <a:r>
                        <a:rPr lang="fr-FR" sz="900" b="1">
                          <a:latin typeface="Arial"/>
                          <a:ea typeface="Times New Roman"/>
                          <a:cs typeface="Arial"/>
                        </a:rPr>
                        <a:t>3</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COMMUNE DE VERSAILLES (78- YVELINES)</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30.2 POINTS</a:t>
                      </a:r>
                      <a:endParaRPr lang="fr-FR" sz="1000">
                        <a:latin typeface="Arial"/>
                        <a:ea typeface="Times New Roman"/>
                        <a:cs typeface="Times New Roman"/>
                      </a:endParaRPr>
                    </a:p>
                    <a:p>
                      <a:pPr algn="ctr">
                        <a:lnSpc>
                          <a:spcPts val="1400"/>
                        </a:lnSpc>
                        <a:spcAft>
                          <a:spcPts val="0"/>
                        </a:spcAft>
                      </a:pPr>
                      <a:r>
                        <a:rPr lang="fr-FR" sz="650">
                          <a:latin typeface="Arial"/>
                          <a:ea typeface="Times New Roman"/>
                          <a:cs typeface="Arial"/>
                        </a:rPr>
                        <a:t>(VŒU COM)</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2</a:t>
                      </a:r>
                      <a:r>
                        <a:rPr lang="fr-FR" sz="800" baseline="30000">
                          <a:latin typeface="Arial"/>
                          <a:ea typeface="Times New Roman"/>
                          <a:cs typeface="Arial"/>
                        </a:rPr>
                        <a:t>ème</a:t>
                      </a:r>
                      <a:r>
                        <a:rPr lang="fr-FR" sz="800">
                          <a:latin typeface="Arial"/>
                          <a:ea typeface="Times New Roman"/>
                          <a:cs typeface="Arial"/>
                        </a:rPr>
                        <a:t> vœu infra départemental</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rPr>
                        <a:t>bonification déclenchée grâce au vœu 2</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3"/>
                  </a:ext>
                </a:extLst>
              </a:tr>
              <a:tr h="579337">
                <a:tc>
                  <a:txBody>
                    <a:bodyPr/>
                    <a:lstStyle/>
                    <a:p>
                      <a:pPr algn="ctr">
                        <a:lnSpc>
                          <a:spcPts val="1400"/>
                        </a:lnSpc>
                        <a:spcAft>
                          <a:spcPts val="0"/>
                        </a:spcAft>
                      </a:pPr>
                      <a:r>
                        <a:rPr lang="fr-FR" sz="900" b="1">
                          <a:latin typeface="Arial"/>
                          <a:ea typeface="Times New Roman"/>
                          <a:cs typeface="Arial"/>
                        </a:rPr>
                        <a:t>4</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GEO ST GERMAIN EN LAYE  ET SA REGION (78)</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30.2 POINTS</a:t>
                      </a:r>
                      <a:endParaRPr lang="fr-FR" sz="1000">
                        <a:latin typeface="Arial"/>
                        <a:ea typeface="Times New Roman"/>
                        <a:cs typeface="Times New Roman"/>
                      </a:endParaRPr>
                    </a:p>
                    <a:p>
                      <a:pPr algn="ctr">
                        <a:lnSpc>
                          <a:spcPts val="1400"/>
                        </a:lnSpc>
                        <a:spcAft>
                          <a:spcPts val="0"/>
                        </a:spcAft>
                      </a:pPr>
                      <a:r>
                        <a:rPr lang="fr-FR" sz="650">
                          <a:latin typeface="Arial"/>
                          <a:ea typeface="Times New Roman"/>
                          <a:cs typeface="Arial"/>
                        </a:rPr>
                        <a:t>(VŒU GEO)</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3</a:t>
                      </a:r>
                      <a:r>
                        <a:rPr lang="fr-FR" sz="800" baseline="30000">
                          <a:latin typeface="Arial"/>
                          <a:ea typeface="Times New Roman"/>
                          <a:cs typeface="Arial"/>
                        </a:rPr>
                        <a:t>ème</a:t>
                      </a:r>
                      <a:r>
                        <a:rPr lang="fr-FR" sz="800">
                          <a:latin typeface="Arial"/>
                          <a:ea typeface="Times New Roman"/>
                          <a:cs typeface="Arial"/>
                        </a:rPr>
                        <a:t> vœu  infra départemental</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rPr>
                        <a:t>bonification déclenchée grâce au vœu 2</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4"/>
                  </a:ext>
                </a:extLst>
              </a:tr>
              <a:tr h="579337">
                <a:tc>
                  <a:txBody>
                    <a:bodyPr/>
                    <a:lstStyle/>
                    <a:p>
                      <a:pPr algn="ctr">
                        <a:lnSpc>
                          <a:spcPts val="1400"/>
                        </a:lnSpc>
                        <a:spcAft>
                          <a:spcPts val="0"/>
                        </a:spcAft>
                      </a:pPr>
                      <a:r>
                        <a:rPr lang="fr-FR" sz="900" b="1">
                          <a:latin typeface="Arial"/>
                          <a:ea typeface="Times New Roman"/>
                          <a:cs typeface="Arial"/>
                        </a:rPr>
                        <a:t>5</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COMMUNE DE RUEIL MALMAISON </a:t>
                      </a:r>
                      <a:endParaRPr lang="fr-FR" sz="1000">
                        <a:latin typeface="Arial"/>
                        <a:ea typeface="Times New Roman"/>
                        <a:cs typeface="Times New Roman"/>
                      </a:endParaRPr>
                    </a:p>
                    <a:p>
                      <a:pPr algn="ctr">
                        <a:lnSpc>
                          <a:spcPts val="1400"/>
                        </a:lnSpc>
                        <a:spcAft>
                          <a:spcPts val="0"/>
                        </a:spcAft>
                      </a:pPr>
                      <a:r>
                        <a:rPr lang="fr-FR" sz="650">
                          <a:latin typeface="Arial"/>
                          <a:ea typeface="Times New Roman"/>
                          <a:cs typeface="Arial"/>
                        </a:rPr>
                        <a:t>(92 – HAUTS DE SEINE)</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30.2 POINTS</a:t>
                      </a:r>
                      <a:endParaRPr lang="fr-FR" sz="1000">
                        <a:latin typeface="Arial"/>
                        <a:ea typeface="Times New Roman"/>
                        <a:cs typeface="Times New Roman"/>
                      </a:endParaRPr>
                    </a:p>
                    <a:p>
                      <a:pPr algn="ctr">
                        <a:lnSpc>
                          <a:spcPts val="1400"/>
                        </a:lnSpc>
                        <a:spcAft>
                          <a:spcPts val="0"/>
                        </a:spcAft>
                      </a:pPr>
                      <a:r>
                        <a:rPr lang="fr-FR" sz="650">
                          <a:latin typeface="Arial"/>
                          <a:ea typeface="Times New Roman"/>
                          <a:cs typeface="Arial"/>
                        </a:rPr>
                        <a:t>(VŒU COM)</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4</a:t>
                      </a:r>
                      <a:r>
                        <a:rPr lang="fr-FR" sz="800" baseline="30000">
                          <a:latin typeface="Arial"/>
                          <a:ea typeface="Times New Roman"/>
                          <a:cs typeface="Arial"/>
                        </a:rPr>
                        <a:t>ème</a:t>
                      </a:r>
                      <a:r>
                        <a:rPr lang="fr-FR" sz="800">
                          <a:latin typeface="Arial"/>
                          <a:ea typeface="Times New Roman"/>
                          <a:cs typeface="Arial"/>
                        </a:rPr>
                        <a:t> vœu infra départemental</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rPr>
                        <a:t>bonification déclenchée grâce au vœu 2</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5"/>
                  </a:ext>
                </a:extLst>
              </a:tr>
              <a:tr h="579337">
                <a:tc>
                  <a:txBody>
                    <a:bodyPr/>
                    <a:lstStyle/>
                    <a:p>
                      <a:pPr algn="ctr">
                        <a:lnSpc>
                          <a:spcPts val="1400"/>
                        </a:lnSpc>
                        <a:spcAft>
                          <a:spcPts val="0"/>
                        </a:spcAft>
                      </a:pPr>
                      <a:r>
                        <a:rPr lang="fr-FR" sz="900" b="1">
                          <a:latin typeface="Arial"/>
                          <a:ea typeface="Times New Roman"/>
                          <a:cs typeface="Arial"/>
                        </a:rPr>
                        <a:t>6</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DEPARTEMENT DES YVELINES (78)</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dirty="0">
                          <a:latin typeface="Arial"/>
                          <a:ea typeface="Times New Roman"/>
                          <a:cs typeface="Arial"/>
                        </a:rPr>
                        <a:t>150.2 POINTS</a:t>
                      </a:r>
                      <a:endParaRPr lang="fr-FR" sz="1000" dirty="0">
                        <a:latin typeface="Arial"/>
                        <a:ea typeface="Times New Roman"/>
                        <a:cs typeface="Times New Roman"/>
                      </a:endParaRPr>
                    </a:p>
                    <a:p>
                      <a:pPr algn="ctr">
                        <a:lnSpc>
                          <a:spcPts val="1400"/>
                        </a:lnSpc>
                        <a:spcAft>
                          <a:spcPts val="0"/>
                        </a:spcAft>
                      </a:pPr>
                      <a:r>
                        <a:rPr lang="fr-FR" sz="650" dirty="0">
                          <a:latin typeface="Arial"/>
                          <a:ea typeface="Times New Roman"/>
                          <a:cs typeface="Arial"/>
                        </a:rPr>
                        <a:t>(VŒU DPT)</a:t>
                      </a:r>
                      <a:endParaRPr lang="fr-FR" sz="1000" dirty="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1</a:t>
                      </a:r>
                      <a:r>
                        <a:rPr lang="fr-FR" sz="800" baseline="30000">
                          <a:latin typeface="Arial"/>
                          <a:ea typeface="Times New Roman"/>
                          <a:cs typeface="Arial"/>
                        </a:rPr>
                        <a:t>er</a:t>
                      </a:r>
                      <a:r>
                        <a:rPr lang="fr-FR" sz="800">
                          <a:latin typeface="Arial"/>
                          <a:ea typeface="Times New Roman"/>
                          <a:cs typeface="Arial"/>
                        </a:rPr>
                        <a:t> vœu département correspondant au département du conjoint (78)</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6"/>
                  </a:ext>
                </a:extLst>
              </a:tr>
              <a:tr h="772449">
                <a:tc>
                  <a:txBody>
                    <a:bodyPr/>
                    <a:lstStyle/>
                    <a:p>
                      <a:pPr algn="ctr">
                        <a:lnSpc>
                          <a:spcPts val="1400"/>
                        </a:lnSpc>
                        <a:spcAft>
                          <a:spcPts val="0"/>
                        </a:spcAft>
                      </a:pPr>
                      <a:r>
                        <a:rPr lang="fr-FR" sz="900" b="1">
                          <a:latin typeface="Arial"/>
                          <a:ea typeface="Times New Roman"/>
                          <a:cs typeface="Arial"/>
                        </a:rPr>
                        <a:t>7</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a:latin typeface="Arial"/>
                          <a:ea typeface="Times New Roman"/>
                          <a:cs typeface="Arial"/>
                        </a:rPr>
                        <a:t>DEPARTEMENT DES HAUTS-DE-SEINE (92)</a:t>
                      </a:r>
                      <a:endParaRPr lang="fr-FR" sz="100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50" dirty="0">
                          <a:latin typeface="Arial"/>
                          <a:ea typeface="Times New Roman"/>
                          <a:cs typeface="Arial"/>
                        </a:rPr>
                        <a:t>150.2 POINTS</a:t>
                      </a:r>
                      <a:endParaRPr lang="fr-FR" sz="1000" dirty="0">
                        <a:latin typeface="Arial"/>
                        <a:ea typeface="Times New Roman"/>
                        <a:cs typeface="Times New Roman"/>
                      </a:endParaRPr>
                    </a:p>
                    <a:p>
                      <a:pPr algn="ctr">
                        <a:lnSpc>
                          <a:spcPts val="1400"/>
                        </a:lnSpc>
                        <a:spcAft>
                          <a:spcPts val="0"/>
                        </a:spcAft>
                      </a:pPr>
                      <a:r>
                        <a:rPr lang="fr-FR" sz="650" dirty="0">
                          <a:latin typeface="Arial"/>
                          <a:ea typeface="Times New Roman"/>
                          <a:cs typeface="Arial"/>
                        </a:rPr>
                        <a:t>(VŒU DPT)</a:t>
                      </a:r>
                      <a:endParaRPr lang="fr-FR" sz="1000" dirty="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dirty="0">
                          <a:latin typeface="Arial"/>
                          <a:ea typeface="Times New Roman"/>
                          <a:cs typeface="Arial"/>
                        </a:rPr>
                        <a:t>2eme vœu département sur le 92 </a:t>
                      </a:r>
                      <a:endParaRPr lang="fr-FR" sz="1000" dirty="0">
                        <a:latin typeface="Arial"/>
                        <a:ea typeface="Times New Roman"/>
                        <a:cs typeface="Times New Roman"/>
                      </a:endParaRPr>
                    </a:p>
                    <a:p>
                      <a:pPr algn="ctr">
                        <a:lnSpc>
                          <a:spcPts val="1400"/>
                        </a:lnSpc>
                        <a:spcAft>
                          <a:spcPts val="0"/>
                        </a:spcAft>
                      </a:pPr>
                      <a:r>
                        <a:rPr lang="fr-FR" sz="800" dirty="0">
                          <a:latin typeface="Arial"/>
                          <a:ea typeface="Times New Roman"/>
                          <a:cs typeface="Arial"/>
                        </a:rPr>
                        <a:t>Bonification déclenchée grâce au vœu 6</a:t>
                      </a:r>
                      <a:endParaRPr lang="fr-FR" sz="1000" dirty="0">
                        <a:latin typeface="Arial"/>
                        <a:ea typeface="Times New Roman"/>
                        <a:cs typeface="Times New Roman"/>
                      </a:endParaRPr>
                    </a:p>
                  </a:txBody>
                  <a:tcPr marL="68580" marR="68580" marT="0" marB="0">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nvGraphicFramePr>
        <p:xfrm>
          <a:off x="899592" y="1556792"/>
          <a:ext cx="7704855" cy="4016222"/>
        </p:xfrm>
        <a:graphic>
          <a:graphicData uri="http://schemas.openxmlformats.org/drawingml/2006/table">
            <a:tbl>
              <a:tblPr/>
              <a:tblGrid>
                <a:gridCol w="698060">
                  <a:extLst>
                    <a:ext uri="{9D8B030D-6E8A-4147-A177-3AD203B41FA5}">
                      <a16:colId xmlns:a16="http://schemas.microsoft.com/office/drawing/2014/main" val="20000"/>
                    </a:ext>
                  </a:extLst>
                </a:gridCol>
                <a:gridCol w="2283719">
                  <a:extLst>
                    <a:ext uri="{9D8B030D-6E8A-4147-A177-3AD203B41FA5}">
                      <a16:colId xmlns:a16="http://schemas.microsoft.com/office/drawing/2014/main" val="20001"/>
                    </a:ext>
                  </a:extLst>
                </a:gridCol>
                <a:gridCol w="1189630">
                  <a:extLst>
                    <a:ext uri="{9D8B030D-6E8A-4147-A177-3AD203B41FA5}">
                      <a16:colId xmlns:a16="http://schemas.microsoft.com/office/drawing/2014/main" val="20002"/>
                    </a:ext>
                  </a:extLst>
                </a:gridCol>
                <a:gridCol w="3533446">
                  <a:extLst>
                    <a:ext uri="{9D8B030D-6E8A-4147-A177-3AD203B41FA5}">
                      <a16:colId xmlns:a16="http://schemas.microsoft.com/office/drawing/2014/main" val="20003"/>
                    </a:ext>
                  </a:extLst>
                </a:gridCol>
              </a:tblGrid>
              <a:tr h="486241">
                <a:tc>
                  <a:txBody>
                    <a:bodyPr/>
                    <a:lstStyle/>
                    <a:p>
                      <a:pPr algn="ctr">
                        <a:lnSpc>
                          <a:spcPts val="1400"/>
                        </a:lnSpc>
                        <a:spcAft>
                          <a:spcPts val="0"/>
                        </a:spcAft>
                      </a:pPr>
                      <a:r>
                        <a:rPr lang="fr-FR" sz="600" b="1">
                          <a:latin typeface="Arial"/>
                          <a:ea typeface="Times New Roman"/>
                          <a:cs typeface="Arial"/>
                        </a:rPr>
                        <a:t>Ordre de vœu</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tc>
                  <a:txBody>
                    <a:bodyPr/>
                    <a:lstStyle/>
                    <a:p>
                      <a:pPr algn="ctr">
                        <a:lnSpc>
                          <a:spcPts val="1400"/>
                        </a:lnSpc>
                        <a:spcAft>
                          <a:spcPts val="0"/>
                        </a:spcAft>
                      </a:pPr>
                      <a:r>
                        <a:rPr lang="fr-FR" sz="600" b="1">
                          <a:latin typeface="Arial"/>
                          <a:ea typeface="Times New Roman"/>
                          <a:cs typeface="Arial"/>
                        </a:rPr>
                        <a:t>Type de vœu</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tc>
                  <a:txBody>
                    <a:bodyPr/>
                    <a:lstStyle/>
                    <a:p>
                      <a:pPr algn="ctr">
                        <a:lnSpc>
                          <a:spcPts val="1400"/>
                        </a:lnSpc>
                        <a:spcAft>
                          <a:spcPts val="0"/>
                        </a:spcAft>
                      </a:pPr>
                      <a:r>
                        <a:rPr lang="fr-FR" sz="600" b="1">
                          <a:latin typeface="Arial"/>
                          <a:ea typeface="Times New Roman"/>
                          <a:cs typeface="Arial"/>
                        </a:rPr>
                        <a:t>Bonification générée</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tc>
                  <a:txBody>
                    <a:bodyPr/>
                    <a:lstStyle/>
                    <a:p>
                      <a:pPr algn="ctr">
                        <a:lnSpc>
                          <a:spcPts val="1400"/>
                        </a:lnSpc>
                        <a:spcAft>
                          <a:spcPts val="0"/>
                        </a:spcAft>
                      </a:pPr>
                      <a:r>
                        <a:rPr lang="fr-FR" sz="600" b="1">
                          <a:latin typeface="Arial"/>
                          <a:ea typeface="Times New Roman"/>
                          <a:cs typeface="Arial"/>
                        </a:rPr>
                        <a:t>Explication</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extLst>
                  <a:ext uri="{0D108BD9-81ED-4DB2-BD59-A6C34878D82A}">
                    <a16:rowId xmlns:a16="http://schemas.microsoft.com/office/drawing/2014/main" val="10000"/>
                  </a:ext>
                </a:extLst>
              </a:tr>
              <a:tr h="455425">
                <a:tc>
                  <a:txBody>
                    <a:bodyPr/>
                    <a:lstStyle/>
                    <a:p>
                      <a:pPr algn="ctr">
                        <a:lnSpc>
                          <a:spcPts val="1400"/>
                        </a:lnSpc>
                        <a:spcAft>
                          <a:spcPts val="0"/>
                        </a:spcAft>
                      </a:pPr>
                      <a:r>
                        <a:rPr lang="fr-FR" sz="900" b="1">
                          <a:latin typeface="Arial"/>
                          <a:ea typeface="Times New Roman"/>
                          <a:cs typeface="Arial"/>
                        </a:rPr>
                        <a:t>1</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ETABLISSEMENT</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CLG Rameau Versailles</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0 POINT</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(vœu ETAB)</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pas de bonification sur un vœu établissement</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1"/>
                  </a:ext>
                </a:extLst>
              </a:tr>
              <a:tr h="489477">
                <a:tc>
                  <a:txBody>
                    <a:bodyPr/>
                    <a:lstStyle/>
                    <a:p>
                      <a:pPr algn="ctr">
                        <a:lnSpc>
                          <a:spcPts val="1400"/>
                        </a:lnSpc>
                        <a:spcAft>
                          <a:spcPts val="0"/>
                        </a:spcAft>
                      </a:pPr>
                      <a:r>
                        <a:rPr lang="fr-FR" sz="900" b="1">
                          <a:latin typeface="Arial"/>
                          <a:ea typeface="Times New Roman"/>
                          <a:cs typeface="Arial"/>
                        </a:rPr>
                        <a:t>2</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COMMUNE DE VERSAILLES </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(78- YVELINES)</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30.2 POINTS</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(vœu COM)</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1</a:t>
                      </a:r>
                      <a:r>
                        <a:rPr lang="fr-FR" sz="800" baseline="30000">
                          <a:latin typeface="Arial"/>
                          <a:ea typeface="Times New Roman"/>
                          <a:cs typeface="Arial"/>
                        </a:rPr>
                        <a:t>er</a:t>
                      </a:r>
                      <a:r>
                        <a:rPr lang="fr-FR" sz="800">
                          <a:latin typeface="Arial"/>
                          <a:ea typeface="Times New Roman"/>
                          <a:cs typeface="Arial"/>
                        </a:rPr>
                        <a:t> vœu COM situe dans le département de résidence du conjoint (78)</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2"/>
                  </a:ext>
                </a:extLst>
              </a:tr>
              <a:tr h="455425">
                <a:tc>
                  <a:txBody>
                    <a:bodyPr/>
                    <a:lstStyle/>
                    <a:p>
                      <a:pPr algn="ctr">
                        <a:lnSpc>
                          <a:spcPts val="1400"/>
                        </a:lnSpc>
                        <a:spcAft>
                          <a:spcPts val="0"/>
                        </a:spcAft>
                      </a:pPr>
                      <a:r>
                        <a:rPr lang="fr-FR" sz="900" b="1">
                          <a:latin typeface="Arial"/>
                          <a:ea typeface="Times New Roman"/>
                          <a:cs typeface="Arial"/>
                        </a:rPr>
                        <a:t>3</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COMMUNE DE RUEIL MALMAISON </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(92 – HAUTS DE SEINE)</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30.2 POINTS</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(vœu COM)</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2</a:t>
                      </a:r>
                      <a:r>
                        <a:rPr lang="fr-FR" sz="800" baseline="30000">
                          <a:latin typeface="Arial"/>
                          <a:ea typeface="Times New Roman"/>
                          <a:cs typeface="Arial"/>
                        </a:rPr>
                        <a:t>ème</a:t>
                      </a:r>
                      <a:r>
                        <a:rPr lang="fr-FR" sz="800">
                          <a:latin typeface="Arial"/>
                          <a:ea typeface="Times New Roman"/>
                          <a:cs typeface="Arial"/>
                        </a:rPr>
                        <a:t> vœu infra départemental</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rPr>
                        <a:t>bonification déclenchée grâce au vœu 2</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3"/>
                  </a:ext>
                </a:extLst>
              </a:tr>
              <a:tr h="455425">
                <a:tc>
                  <a:txBody>
                    <a:bodyPr/>
                    <a:lstStyle/>
                    <a:p>
                      <a:pPr algn="ctr">
                        <a:lnSpc>
                          <a:spcPts val="1400"/>
                        </a:lnSpc>
                        <a:spcAft>
                          <a:spcPts val="0"/>
                        </a:spcAft>
                      </a:pPr>
                      <a:r>
                        <a:rPr lang="fr-FR" sz="900" b="1">
                          <a:latin typeface="Arial"/>
                          <a:ea typeface="Times New Roman"/>
                          <a:cs typeface="Arial"/>
                        </a:rPr>
                        <a:t>4</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COMMUNE DE POISSY  (78- YVELINES)</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30.2 POINTS</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(vœu COM)</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3</a:t>
                      </a:r>
                      <a:r>
                        <a:rPr lang="fr-FR" sz="800" baseline="30000">
                          <a:latin typeface="Arial"/>
                          <a:ea typeface="Times New Roman"/>
                          <a:cs typeface="Arial"/>
                        </a:rPr>
                        <a:t>ème</a:t>
                      </a:r>
                      <a:r>
                        <a:rPr lang="fr-FR" sz="800">
                          <a:latin typeface="Arial"/>
                          <a:ea typeface="Times New Roman"/>
                          <a:cs typeface="Arial"/>
                        </a:rPr>
                        <a:t> vœu infra départemental</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rPr>
                        <a:t>bonification déclenchée grâce au vœu 2</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4"/>
                  </a:ext>
                </a:extLst>
              </a:tr>
              <a:tr h="504849">
                <a:tc>
                  <a:txBody>
                    <a:bodyPr/>
                    <a:lstStyle/>
                    <a:p>
                      <a:pPr algn="ctr">
                        <a:lnSpc>
                          <a:spcPts val="1400"/>
                        </a:lnSpc>
                        <a:spcAft>
                          <a:spcPts val="0"/>
                        </a:spcAft>
                      </a:pPr>
                      <a:r>
                        <a:rPr lang="fr-FR" sz="900" b="1">
                          <a:latin typeface="Arial"/>
                          <a:ea typeface="Times New Roman"/>
                          <a:cs typeface="Arial"/>
                        </a:rPr>
                        <a:t>5</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GROUPEMENT DE COMMUNE ST CLOUD ET  SA REGION (92)</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30.2 POINTS</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(vœu GEO)</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4</a:t>
                      </a:r>
                      <a:r>
                        <a:rPr lang="fr-FR" sz="800" baseline="30000">
                          <a:latin typeface="Arial"/>
                          <a:ea typeface="Times New Roman"/>
                          <a:cs typeface="Arial"/>
                        </a:rPr>
                        <a:t>ème</a:t>
                      </a:r>
                      <a:r>
                        <a:rPr lang="fr-FR" sz="800">
                          <a:latin typeface="Arial"/>
                          <a:ea typeface="Times New Roman"/>
                          <a:cs typeface="Arial"/>
                        </a:rPr>
                        <a:t> vœu infra départemental</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rPr>
                        <a:t>bonification déclenchée grâce au vœu 2</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683139">
                <a:tc>
                  <a:txBody>
                    <a:bodyPr/>
                    <a:lstStyle/>
                    <a:p>
                      <a:pPr algn="ctr">
                        <a:lnSpc>
                          <a:spcPts val="1400"/>
                        </a:lnSpc>
                        <a:spcAft>
                          <a:spcPts val="0"/>
                        </a:spcAft>
                      </a:pPr>
                      <a:r>
                        <a:rPr lang="fr-FR" sz="900" b="1">
                          <a:latin typeface="Arial"/>
                          <a:ea typeface="Times New Roman"/>
                          <a:cs typeface="Arial"/>
                        </a:rPr>
                        <a:t>6</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DEPARTEMENT DES HAUTS-DE-SEINE (92)</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0 POINT</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(vœu DPT)</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1</a:t>
                      </a:r>
                      <a:r>
                        <a:rPr lang="fr-FR" sz="800" baseline="30000">
                          <a:latin typeface="Arial"/>
                          <a:ea typeface="Times New Roman"/>
                          <a:cs typeface="Arial"/>
                        </a:rPr>
                        <a:t>er</a:t>
                      </a:r>
                      <a:r>
                        <a:rPr lang="fr-FR" sz="800">
                          <a:latin typeface="Arial"/>
                          <a:ea typeface="Times New Roman"/>
                          <a:cs typeface="Arial"/>
                        </a:rPr>
                        <a:t> vœu département </a:t>
                      </a:r>
                      <a:r>
                        <a:rPr lang="fr-FR" sz="800" u="sng">
                          <a:latin typeface="Arial"/>
                          <a:ea typeface="Times New Roman"/>
                          <a:cs typeface="Arial"/>
                        </a:rPr>
                        <a:t>différent du</a:t>
                      </a:r>
                      <a:r>
                        <a:rPr lang="fr-FR" sz="800">
                          <a:latin typeface="Arial"/>
                          <a:ea typeface="Times New Roman"/>
                          <a:cs typeface="Arial"/>
                        </a:rPr>
                        <a:t> département du conjoint (78)</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sym typeface="Wingdings"/>
                        </a:rPr>
                        <a:t></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pattFill prst="pct20">
                      <a:fgClr>
                        <a:srgbClr val="FFFFFF"/>
                      </a:fgClr>
                      <a:bgClr>
                        <a:srgbClr val="CCCCCC"/>
                      </a:bgClr>
                    </a:pattFill>
                  </a:tcPr>
                </a:tc>
                <a:extLst>
                  <a:ext uri="{0D108BD9-81ED-4DB2-BD59-A6C34878D82A}">
                    <a16:rowId xmlns:a16="http://schemas.microsoft.com/office/drawing/2014/main" val="10006"/>
                  </a:ext>
                </a:extLst>
              </a:tr>
              <a:tr h="486241">
                <a:tc>
                  <a:txBody>
                    <a:bodyPr/>
                    <a:lstStyle/>
                    <a:p>
                      <a:pPr algn="ctr">
                        <a:lnSpc>
                          <a:spcPts val="1400"/>
                        </a:lnSpc>
                        <a:spcAft>
                          <a:spcPts val="0"/>
                        </a:spcAft>
                      </a:pPr>
                      <a:r>
                        <a:rPr lang="fr-FR" sz="900" b="1">
                          <a:latin typeface="Arial"/>
                          <a:ea typeface="Times New Roman"/>
                          <a:cs typeface="Arial"/>
                        </a:rPr>
                        <a:t>7</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dirty="0">
                          <a:latin typeface="Arial"/>
                          <a:ea typeface="Times New Roman"/>
                          <a:cs typeface="Arial"/>
                        </a:rPr>
                        <a:t>DEPARTEMENT DES YVELINES (78)</a:t>
                      </a:r>
                      <a:endParaRPr lang="fr-FR" sz="1000" dirty="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0 POINT</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(vœu DPT)</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dirty="0">
                          <a:latin typeface="Arial"/>
                          <a:ea typeface="Times New Roman"/>
                          <a:cs typeface="Arial"/>
                        </a:rPr>
                        <a:t>2eme vœu département correspondant au conjoint </a:t>
                      </a:r>
                      <a:endParaRPr lang="fr-FR" sz="1000" dirty="0">
                        <a:latin typeface="Arial"/>
                        <a:ea typeface="Times New Roman"/>
                        <a:cs typeface="Times New Roman"/>
                      </a:endParaRPr>
                    </a:p>
                    <a:p>
                      <a:pPr algn="ctr">
                        <a:lnSpc>
                          <a:spcPts val="1400"/>
                        </a:lnSpc>
                        <a:spcAft>
                          <a:spcPts val="0"/>
                        </a:spcAft>
                      </a:pPr>
                      <a:r>
                        <a:rPr lang="fr-FR" sz="800" dirty="0">
                          <a:latin typeface="Arial"/>
                          <a:ea typeface="Times New Roman"/>
                          <a:cs typeface="Arial"/>
                        </a:rPr>
                        <a:t>Non bonifié car vœu 6  départemental non bonifié</a:t>
                      </a:r>
                      <a:endParaRPr lang="fr-FR" sz="1000" dirty="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pattFill prst="pct20">
                      <a:fgClr>
                        <a:srgbClr val="FFFFFF"/>
                      </a:fgClr>
                      <a:bgClr>
                        <a:srgbClr val="CCCCCC"/>
                      </a:bgClr>
                    </a:pattFill>
                  </a:tcPr>
                </a:tc>
                <a:extLst>
                  <a:ext uri="{0D108BD9-81ED-4DB2-BD59-A6C34878D82A}">
                    <a16:rowId xmlns:a16="http://schemas.microsoft.com/office/drawing/2014/main" val="10007"/>
                  </a:ext>
                </a:extLst>
              </a:tr>
            </a:tbl>
          </a:graphicData>
        </a:graphic>
      </p:graphicFrame>
      <p:sp>
        <p:nvSpPr>
          <p:cNvPr id="29697" name="Rectangle 1"/>
          <p:cNvSpPr>
            <a:spLocks noChangeArrowheads="1"/>
          </p:cNvSpPr>
          <p:nvPr/>
        </p:nvSpPr>
        <p:spPr bwMode="auto">
          <a:xfrm>
            <a:off x="755576" y="239207"/>
            <a:ext cx="756084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B) Exemple où une partie seulement des vœux se bonifient convenablement </a:t>
            </a:r>
            <a:endParaRPr kumimoji="0" lang="fr-F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168431623"/>
              </p:ext>
            </p:extLst>
          </p:nvPr>
        </p:nvGraphicFramePr>
        <p:xfrm>
          <a:off x="683568" y="1412776"/>
          <a:ext cx="7992888" cy="4143785"/>
        </p:xfrm>
        <a:graphic>
          <a:graphicData uri="http://schemas.openxmlformats.org/drawingml/2006/table">
            <a:tbl>
              <a:tblPr/>
              <a:tblGrid>
                <a:gridCol w="724156">
                  <a:extLst>
                    <a:ext uri="{9D8B030D-6E8A-4147-A177-3AD203B41FA5}">
                      <a16:colId xmlns:a16="http://schemas.microsoft.com/office/drawing/2014/main" val="20000"/>
                    </a:ext>
                  </a:extLst>
                </a:gridCol>
                <a:gridCol w="2369092">
                  <a:extLst>
                    <a:ext uri="{9D8B030D-6E8A-4147-A177-3AD203B41FA5}">
                      <a16:colId xmlns:a16="http://schemas.microsoft.com/office/drawing/2014/main" val="20001"/>
                    </a:ext>
                  </a:extLst>
                </a:gridCol>
                <a:gridCol w="1234102">
                  <a:extLst>
                    <a:ext uri="{9D8B030D-6E8A-4147-A177-3AD203B41FA5}">
                      <a16:colId xmlns:a16="http://schemas.microsoft.com/office/drawing/2014/main" val="20002"/>
                    </a:ext>
                  </a:extLst>
                </a:gridCol>
                <a:gridCol w="3665538">
                  <a:extLst>
                    <a:ext uri="{9D8B030D-6E8A-4147-A177-3AD203B41FA5}">
                      <a16:colId xmlns:a16="http://schemas.microsoft.com/office/drawing/2014/main" val="20003"/>
                    </a:ext>
                  </a:extLst>
                </a:gridCol>
              </a:tblGrid>
              <a:tr h="507005">
                <a:tc>
                  <a:txBody>
                    <a:bodyPr/>
                    <a:lstStyle/>
                    <a:p>
                      <a:pPr algn="ctr">
                        <a:lnSpc>
                          <a:spcPts val="1400"/>
                        </a:lnSpc>
                        <a:spcAft>
                          <a:spcPts val="0"/>
                        </a:spcAft>
                      </a:pPr>
                      <a:r>
                        <a:rPr lang="fr-FR" sz="600" b="1" dirty="0">
                          <a:latin typeface="Arial"/>
                          <a:ea typeface="Times New Roman"/>
                          <a:cs typeface="Arial"/>
                        </a:rPr>
                        <a:t>Ordre de vœu</a:t>
                      </a:r>
                      <a:endParaRPr lang="fr-FR" sz="1000" dirty="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tc>
                  <a:txBody>
                    <a:bodyPr/>
                    <a:lstStyle/>
                    <a:p>
                      <a:pPr algn="ctr">
                        <a:lnSpc>
                          <a:spcPts val="1400"/>
                        </a:lnSpc>
                        <a:spcAft>
                          <a:spcPts val="0"/>
                        </a:spcAft>
                      </a:pPr>
                      <a:r>
                        <a:rPr lang="fr-FR" sz="600" b="1" dirty="0">
                          <a:latin typeface="Arial"/>
                          <a:ea typeface="Times New Roman"/>
                          <a:cs typeface="Arial"/>
                        </a:rPr>
                        <a:t>Type de vœu</a:t>
                      </a:r>
                      <a:endParaRPr lang="fr-FR" sz="1000" dirty="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tc>
                  <a:txBody>
                    <a:bodyPr/>
                    <a:lstStyle/>
                    <a:p>
                      <a:pPr algn="ctr">
                        <a:lnSpc>
                          <a:spcPts val="1400"/>
                        </a:lnSpc>
                        <a:spcAft>
                          <a:spcPts val="0"/>
                        </a:spcAft>
                      </a:pPr>
                      <a:r>
                        <a:rPr lang="fr-FR" sz="600" b="1">
                          <a:latin typeface="Arial"/>
                          <a:ea typeface="Times New Roman"/>
                          <a:cs typeface="Arial"/>
                        </a:rPr>
                        <a:t>Bonification générée</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tc>
                  <a:txBody>
                    <a:bodyPr/>
                    <a:lstStyle/>
                    <a:p>
                      <a:pPr algn="ctr">
                        <a:lnSpc>
                          <a:spcPts val="1400"/>
                        </a:lnSpc>
                        <a:spcAft>
                          <a:spcPts val="0"/>
                        </a:spcAft>
                      </a:pPr>
                      <a:r>
                        <a:rPr lang="fr-FR" sz="600" b="1">
                          <a:latin typeface="Arial"/>
                          <a:ea typeface="Times New Roman"/>
                          <a:cs typeface="Arial"/>
                        </a:rPr>
                        <a:t>Explication</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solidFill>
                      <a:srgbClr val="FDE9D9"/>
                    </a:solidFill>
                  </a:tcPr>
                </a:tc>
                <a:extLst>
                  <a:ext uri="{0D108BD9-81ED-4DB2-BD59-A6C34878D82A}">
                    <a16:rowId xmlns:a16="http://schemas.microsoft.com/office/drawing/2014/main" val="10000"/>
                  </a:ext>
                </a:extLst>
              </a:tr>
              <a:tr h="474873">
                <a:tc>
                  <a:txBody>
                    <a:bodyPr/>
                    <a:lstStyle/>
                    <a:p>
                      <a:pPr algn="ctr">
                        <a:lnSpc>
                          <a:spcPts val="1400"/>
                        </a:lnSpc>
                        <a:spcAft>
                          <a:spcPts val="0"/>
                        </a:spcAft>
                      </a:pPr>
                      <a:r>
                        <a:rPr lang="fr-FR" sz="900" b="1">
                          <a:latin typeface="Arial"/>
                          <a:ea typeface="Times New Roman"/>
                          <a:cs typeface="Arial"/>
                        </a:rPr>
                        <a:t>1</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ETABLISSEMENT</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CLG Jules Verne Rueil Malmaison</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0 POINT</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(vœu ETAB)</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pas de bonification sur un vœu établissement</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1"/>
                  </a:ext>
                </a:extLst>
              </a:tr>
              <a:tr h="949747">
                <a:tc>
                  <a:txBody>
                    <a:bodyPr/>
                    <a:lstStyle/>
                    <a:p>
                      <a:pPr algn="ctr">
                        <a:lnSpc>
                          <a:spcPts val="1400"/>
                        </a:lnSpc>
                        <a:spcAft>
                          <a:spcPts val="0"/>
                        </a:spcAft>
                      </a:pPr>
                      <a:r>
                        <a:rPr lang="fr-FR" sz="900" b="1">
                          <a:latin typeface="Arial"/>
                          <a:ea typeface="Times New Roman"/>
                          <a:cs typeface="Arial"/>
                        </a:rPr>
                        <a:t>2</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COMMUNE DE RUEIL MALMAISON </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(92 – HAUTS DE SEINE)</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0 POINT</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 (vœu COM)</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1</a:t>
                      </a:r>
                      <a:r>
                        <a:rPr lang="fr-FR" sz="800" baseline="30000">
                          <a:latin typeface="Arial"/>
                          <a:ea typeface="Times New Roman"/>
                          <a:cs typeface="Arial"/>
                        </a:rPr>
                        <a:t>er</a:t>
                      </a:r>
                      <a:r>
                        <a:rPr lang="fr-FR" sz="800">
                          <a:latin typeface="Arial"/>
                          <a:ea typeface="Times New Roman"/>
                          <a:cs typeface="Arial"/>
                        </a:rPr>
                        <a:t> vœu infra départemental</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rPr>
                        <a:t>Non bonifié car  </a:t>
                      </a:r>
                      <a:r>
                        <a:rPr lang="fr-FR" sz="800" u="sng">
                          <a:latin typeface="Arial"/>
                          <a:ea typeface="Times New Roman"/>
                          <a:cs typeface="Arial"/>
                        </a:rPr>
                        <a:t>hors du département de résidence du conjoint </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sym typeface="Wingdings"/>
                        </a:rPr>
                        <a:t></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pattFill prst="pct20">
                      <a:fgClr>
                        <a:srgbClr val="FFFFFF"/>
                      </a:fgClr>
                      <a:bgClr>
                        <a:srgbClr val="CCCCCC"/>
                      </a:bgClr>
                    </a:pattFill>
                  </a:tcPr>
                </a:tc>
                <a:extLst>
                  <a:ext uri="{0D108BD9-81ED-4DB2-BD59-A6C34878D82A}">
                    <a16:rowId xmlns:a16="http://schemas.microsoft.com/office/drawing/2014/main" val="10002"/>
                  </a:ext>
                </a:extLst>
              </a:tr>
              <a:tr h="517972">
                <a:tc>
                  <a:txBody>
                    <a:bodyPr/>
                    <a:lstStyle/>
                    <a:p>
                      <a:pPr algn="ctr">
                        <a:lnSpc>
                          <a:spcPts val="1400"/>
                        </a:lnSpc>
                        <a:spcAft>
                          <a:spcPts val="0"/>
                        </a:spcAft>
                      </a:pPr>
                      <a:r>
                        <a:rPr lang="fr-FR" sz="900" b="1">
                          <a:latin typeface="Arial"/>
                          <a:ea typeface="Times New Roman"/>
                          <a:cs typeface="Arial"/>
                        </a:rPr>
                        <a:t>3</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COMMUNE DE VERSAILLES (78-YVELINES)</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0 POINT</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 (vœu COM)</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2</a:t>
                      </a:r>
                      <a:r>
                        <a:rPr lang="fr-FR" sz="800" baseline="30000">
                          <a:latin typeface="Arial"/>
                          <a:ea typeface="Times New Roman"/>
                          <a:cs typeface="Arial"/>
                        </a:rPr>
                        <a:t>ème</a:t>
                      </a:r>
                      <a:r>
                        <a:rPr lang="fr-FR" sz="800">
                          <a:latin typeface="Arial"/>
                          <a:ea typeface="Times New Roman"/>
                          <a:cs typeface="Arial"/>
                        </a:rPr>
                        <a:t> vœu infra départemental</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rPr>
                        <a:t>Non bonifié car vœu 2 infra départemental non bonifié</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pattFill prst="pct20">
                      <a:fgClr>
                        <a:srgbClr val="FFFFFF"/>
                      </a:fgClr>
                      <a:bgClr>
                        <a:srgbClr val="CCCCCC"/>
                      </a:bgClr>
                    </a:pattFill>
                  </a:tcPr>
                </a:tc>
                <a:extLst>
                  <a:ext uri="{0D108BD9-81ED-4DB2-BD59-A6C34878D82A}">
                    <a16:rowId xmlns:a16="http://schemas.microsoft.com/office/drawing/2014/main" val="10003"/>
                  </a:ext>
                </a:extLst>
              </a:tr>
              <a:tr h="474873">
                <a:tc>
                  <a:txBody>
                    <a:bodyPr/>
                    <a:lstStyle/>
                    <a:p>
                      <a:pPr algn="ctr">
                        <a:lnSpc>
                          <a:spcPts val="1400"/>
                        </a:lnSpc>
                        <a:spcAft>
                          <a:spcPts val="0"/>
                        </a:spcAft>
                      </a:pPr>
                      <a:r>
                        <a:rPr lang="fr-FR" sz="900" b="1">
                          <a:latin typeface="Arial"/>
                          <a:ea typeface="Times New Roman"/>
                          <a:cs typeface="Arial"/>
                        </a:rPr>
                        <a:t>4</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COMMUNE DE POISSY  (78- YVELINES)</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0 POINT</a:t>
                      </a:r>
                      <a:endParaRPr lang="fr-FR" sz="1000">
                        <a:latin typeface="Arial"/>
                        <a:ea typeface="Times New Roman"/>
                        <a:cs typeface="Times New Roman"/>
                      </a:endParaRPr>
                    </a:p>
                    <a:p>
                      <a:pPr algn="ctr">
                        <a:lnSpc>
                          <a:spcPts val="1400"/>
                        </a:lnSpc>
                        <a:spcAft>
                          <a:spcPts val="0"/>
                        </a:spcAft>
                      </a:pPr>
                      <a:r>
                        <a:rPr lang="fr-FR" sz="600">
                          <a:latin typeface="Arial"/>
                          <a:ea typeface="Times New Roman"/>
                          <a:cs typeface="Arial"/>
                        </a:rPr>
                        <a:t> (vœu COM)</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3</a:t>
                      </a:r>
                      <a:r>
                        <a:rPr lang="fr-FR" sz="800" baseline="30000">
                          <a:latin typeface="Arial"/>
                          <a:ea typeface="Times New Roman"/>
                          <a:cs typeface="Arial"/>
                        </a:rPr>
                        <a:t>ème</a:t>
                      </a:r>
                      <a:r>
                        <a:rPr lang="fr-FR" sz="800">
                          <a:latin typeface="Arial"/>
                          <a:ea typeface="Times New Roman"/>
                          <a:cs typeface="Arial"/>
                        </a:rPr>
                        <a:t> vœu infra départemental</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rPr>
                        <a:t>Non bonifié car vœu 2 infra départemental non bonifié</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pattFill prst="pct20">
                      <a:fgClr>
                        <a:srgbClr val="FFFFFF"/>
                      </a:fgClr>
                      <a:bgClr>
                        <a:srgbClr val="CCCCCC"/>
                      </a:bgClr>
                    </a:pattFill>
                  </a:tcPr>
                </a:tc>
                <a:extLst>
                  <a:ext uri="{0D108BD9-81ED-4DB2-BD59-A6C34878D82A}">
                    <a16:rowId xmlns:a16="http://schemas.microsoft.com/office/drawing/2014/main" val="10004"/>
                  </a:ext>
                </a:extLst>
              </a:tr>
              <a:tr h="712310">
                <a:tc>
                  <a:txBody>
                    <a:bodyPr/>
                    <a:lstStyle/>
                    <a:p>
                      <a:pPr algn="ctr">
                        <a:lnSpc>
                          <a:spcPts val="1400"/>
                        </a:lnSpc>
                        <a:spcAft>
                          <a:spcPts val="0"/>
                        </a:spcAft>
                      </a:pPr>
                      <a:r>
                        <a:rPr lang="fr-FR" sz="900" b="1">
                          <a:latin typeface="Arial"/>
                          <a:ea typeface="Times New Roman"/>
                          <a:cs typeface="Arial"/>
                        </a:rPr>
                        <a:t>5</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DEPARTEMENT DES YVELINES (78)</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dirty="0">
                          <a:latin typeface="Arial"/>
                          <a:ea typeface="Times New Roman"/>
                          <a:cs typeface="Arial"/>
                        </a:rPr>
                        <a:t>150.2 POINTS</a:t>
                      </a:r>
                      <a:endParaRPr lang="fr-FR" sz="1000" dirty="0">
                        <a:latin typeface="Arial"/>
                        <a:ea typeface="Times New Roman"/>
                        <a:cs typeface="Times New Roman"/>
                      </a:endParaRPr>
                    </a:p>
                    <a:p>
                      <a:pPr algn="ctr">
                        <a:lnSpc>
                          <a:spcPts val="1400"/>
                        </a:lnSpc>
                        <a:spcAft>
                          <a:spcPts val="0"/>
                        </a:spcAft>
                      </a:pPr>
                      <a:r>
                        <a:rPr lang="fr-FR" sz="600" dirty="0">
                          <a:latin typeface="Arial"/>
                          <a:ea typeface="Times New Roman"/>
                          <a:cs typeface="Arial"/>
                        </a:rPr>
                        <a:t>(vœu DPT)</a:t>
                      </a:r>
                      <a:endParaRPr lang="fr-FR" sz="1000" dirty="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a:latin typeface="Arial"/>
                          <a:ea typeface="Times New Roman"/>
                          <a:cs typeface="Arial"/>
                        </a:rPr>
                        <a:t>1</a:t>
                      </a:r>
                      <a:r>
                        <a:rPr lang="fr-FR" sz="800" baseline="30000">
                          <a:latin typeface="Arial"/>
                          <a:ea typeface="Times New Roman"/>
                          <a:cs typeface="Arial"/>
                        </a:rPr>
                        <a:t>er</a:t>
                      </a:r>
                      <a:r>
                        <a:rPr lang="fr-FR" sz="800">
                          <a:latin typeface="Arial"/>
                          <a:ea typeface="Times New Roman"/>
                          <a:cs typeface="Arial"/>
                        </a:rPr>
                        <a:t> vœu département </a:t>
                      </a:r>
                      <a:r>
                        <a:rPr lang="fr-FR" sz="800" u="sng">
                          <a:latin typeface="Arial"/>
                          <a:ea typeface="Times New Roman"/>
                          <a:cs typeface="Arial"/>
                        </a:rPr>
                        <a:t>correspondant au</a:t>
                      </a:r>
                      <a:r>
                        <a:rPr lang="fr-FR" sz="800">
                          <a:latin typeface="Arial"/>
                          <a:ea typeface="Times New Roman"/>
                          <a:cs typeface="Arial"/>
                        </a:rPr>
                        <a:t> département de résidence du conjoint (78)</a:t>
                      </a:r>
                      <a:endParaRPr lang="fr-FR" sz="1000">
                        <a:latin typeface="Arial"/>
                        <a:ea typeface="Times New Roman"/>
                        <a:cs typeface="Times New Roman"/>
                      </a:endParaRPr>
                    </a:p>
                    <a:p>
                      <a:pPr algn="ctr">
                        <a:lnSpc>
                          <a:spcPts val="1400"/>
                        </a:lnSpc>
                        <a:spcAft>
                          <a:spcPts val="0"/>
                        </a:spcAft>
                      </a:pPr>
                      <a:r>
                        <a:rPr lang="fr-FR" sz="800">
                          <a:latin typeface="Arial"/>
                          <a:ea typeface="Times New Roman"/>
                          <a:cs typeface="Arial"/>
                          <a:sym typeface="Wingdings"/>
                        </a:rPr>
                        <a:t></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5"/>
                  </a:ext>
                </a:extLst>
              </a:tr>
              <a:tr h="507005">
                <a:tc>
                  <a:txBody>
                    <a:bodyPr/>
                    <a:lstStyle/>
                    <a:p>
                      <a:pPr algn="ctr">
                        <a:lnSpc>
                          <a:spcPts val="1400"/>
                        </a:lnSpc>
                        <a:spcAft>
                          <a:spcPts val="0"/>
                        </a:spcAft>
                      </a:pPr>
                      <a:r>
                        <a:rPr lang="fr-FR" sz="900" b="1">
                          <a:latin typeface="Arial"/>
                          <a:ea typeface="Times New Roman"/>
                          <a:cs typeface="Arial"/>
                        </a:rPr>
                        <a:t>6</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a:latin typeface="Arial"/>
                          <a:ea typeface="Times New Roman"/>
                          <a:cs typeface="Arial"/>
                        </a:rPr>
                        <a:t>DEPARTEMENT DES HAUTS DE SEINE (92)</a:t>
                      </a:r>
                      <a:endParaRPr lang="fr-FR" sz="100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600" dirty="0">
                          <a:latin typeface="Arial"/>
                          <a:ea typeface="Times New Roman"/>
                          <a:cs typeface="Arial"/>
                        </a:rPr>
                        <a:t>150.2 POINTS</a:t>
                      </a:r>
                      <a:endParaRPr lang="fr-FR" sz="1000" dirty="0">
                        <a:latin typeface="Arial"/>
                        <a:ea typeface="Times New Roman"/>
                        <a:cs typeface="Times New Roman"/>
                      </a:endParaRPr>
                    </a:p>
                    <a:p>
                      <a:pPr algn="ctr">
                        <a:lnSpc>
                          <a:spcPts val="1400"/>
                        </a:lnSpc>
                        <a:spcAft>
                          <a:spcPts val="0"/>
                        </a:spcAft>
                      </a:pPr>
                      <a:r>
                        <a:rPr lang="fr-FR" sz="600" dirty="0">
                          <a:latin typeface="Arial"/>
                          <a:ea typeface="Times New Roman"/>
                          <a:cs typeface="Arial"/>
                        </a:rPr>
                        <a:t>(vœu DPT)</a:t>
                      </a:r>
                      <a:endParaRPr lang="fr-FR" sz="1000" dirty="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800" dirty="0">
                          <a:latin typeface="Arial"/>
                          <a:ea typeface="Times New Roman"/>
                          <a:cs typeface="Arial"/>
                        </a:rPr>
                        <a:t>2eme vœu départemental </a:t>
                      </a:r>
                      <a:endParaRPr lang="fr-FR" sz="1000" dirty="0">
                        <a:latin typeface="Arial"/>
                        <a:ea typeface="Times New Roman"/>
                        <a:cs typeface="Times New Roman"/>
                      </a:endParaRPr>
                    </a:p>
                    <a:p>
                      <a:pPr algn="ctr">
                        <a:lnSpc>
                          <a:spcPts val="1400"/>
                        </a:lnSpc>
                        <a:spcAft>
                          <a:spcPts val="0"/>
                        </a:spcAft>
                      </a:pPr>
                      <a:r>
                        <a:rPr lang="fr-FR" sz="800" dirty="0">
                          <a:latin typeface="Arial"/>
                          <a:ea typeface="Times New Roman"/>
                          <a:cs typeface="Arial"/>
                        </a:rPr>
                        <a:t>Bonification déclenchée grâce au vœu 5</a:t>
                      </a:r>
                      <a:endParaRPr lang="fr-FR" sz="1000" dirty="0">
                        <a:latin typeface="Arial"/>
                        <a:ea typeface="Times New Roman"/>
                        <a:cs typeface="Times New Roman"/>
                      </a:endParaRPr>
                    </a:p>
                  </a:txBody>
                  <a:tcPr marL="68225" marR="68225"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0721" name="Rectangle 1"/>
          <p:cNvSpPr>
            <a:spLocks noChangeArrowheads="1"/>
          </p:cNvSpPr>
          <p:nvPr/>
        </p:nvSpPr>
        <p:spPr bwMode="auto">
          <a:xfrm>
            <a:off x="251520" y="548680"/>
            <a:ext cx="8614859"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C) Exemple où seules les bonifications départementales se génèrent </a:t>
            </a:r>
            <a:endParaRPr kumimoji="0" lang="fr-FR"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51520" y="980728"/>
            <a:ext cx="867645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449263" algn="l"/>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LES BONIFICATIONS COMPLEMENTAIRES AU RAPPROCHEMENT DE CONJOINT</a:t>
            </a:r>
          </a:p>
          <a:p>
            <a:pPr marL="0" marR="0" lvl="0" indent="0" algn="l" defTabSz="914400" rtl="0" eaLnBrk="1" fontAlgn="base" latinLnBrk="0" hangingPunct="1">
              <a:lnSpc>
                <a:spcPct val="100000"/>
              </a:lnSpc>
              <a:spcBef>
                <a:spcPct val="0"/>
              </a:spcBef>
              <a:spcAft>
                <a:spcPct val="0"/>
              </a:spcAft>
              <a:buClrTx/>
              <a:buSzTx/>
              <a:buFontTx/>
              <a:buNone/>
              <a:tabLst>
                <a:tab pos="180975" algn="l"/>
                <a:tab pos="449263"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Si le Rapprochement de conjoint est accordé, des bonifications peuvent alors être ajoutées :</a:t>
            </a: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80975" algn="l"/>
                <a:tab pos="449263" algn="l"/>
              </a:tabLst>
            </a:pPr>
            <a:r>
              <a:rPr kumimoji="0" lang="fr-FR" sz="2400" b="1" i="0" u="sng" strike="noStrike" cap="none" normalizeH="0" baseline="0" dirty="0">
                <a:ln>
                  <a:noFill/>
                </a:ln>
                <a:solidFill>
                  <a:srgbClr val="FF0000"/>
                </a:solidFill>
                <a:effectLst/>
                <a:latin typeface="Arial" pitchFamily="34" charset="0"/>
                <a:ea typeface="Times New Roman" pitchFamily="18" charset="0"/>
                <a:cs typeface="Times New Roman" pitchFamily="18" charset="0"/>
              </a:rPr>
              <a:t>ENFANTS :</a:t>
            </a:r>
          </a:p>
          <a:p>
            <a:pPr marL="0" marR="0" lvl="0" indent="0" algn="l" defTabSz="914400" rtl="0" eaLnBrk="0" fontAlgn="base" latinLnBrk="0" hangingPunct="0">
              <a:lnSpc>
                <a:spcPct val="100000"/>
              </a:lnSpc>
              <a:spcBef>
                <a:spcPct val="0"/>
              </a:spcBef>
              <a:spcAft>
                <a:spcPct val="0"/>
              </a:spcAft>
              <a:buClrTx/>
              <a:buSzTx/>
              <a:tabLst>
                <a:tab pos="180975" algn="l"/>
                <a:tab pos="449263" algn="l"/>
              </a:tabLst>
            </a:pPr>
            <a:endParaRPr kumimoji="0" lang="fr-FR" sz="2400" b="0" i="0" u="none" strike="noStrike" cap="none" normalizeH="0" baseline="0" dirty="0">
              <a:ln>
                <a:noFill/>
              </a:ln>
              <a:solidFill>
                <a:srgbClr val="FF0000"/>
              </a:solidFill>
              <a:effectLst/>
              <a:latin typeface="Arial" pitchFamily="34" charset="0"/>
              <a:cs typeface="Arial" pitchFamily="34" charset="0"/>
            </a:endParaRPr>
          </a:p>
          <a:p>
            <a:pPr marL="719138" lvl="2" algn="just" eaLnBrk="0" fontAlgn="base" hangingPunct="0">
              <a:spcBef>
                <a:spcPct val="0"/>
              </a:spcBef>
              <a:spcAft>
                <a:spcPct val="0"/>
              </a:spcAft>
              <a:tabLst>
                <a:tab pos="180975" algn="l"/>
                <a:tab pos="449263"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100 points </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sont accordés par enfant </a:t>
            </a: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sur les vœux DPT, ACA, ZRD et ZRA bénéficiant de la bonification RC </a:t>
            </a:r>
          </a:p>
          <a:p>
            <a:pPr marL="719138" lvl="2" algn="just" eaLnBrk="0" fontAlgn="base" hangingPunct="0">
              <a:spcBef>
                <a:spcPct val="0"/>
              </a:spcBef>
              <a:spcAft>
                <a:spcPct val="0"/>
              </a:spcAft>
              <a:tabLst>
                <a:tab pos="180975" algn="l"/>
                <a:tab pos="449263"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719138" lvl="2" algn="just" eaLnBrk="0" fontAlgn="base" hangingPunct="0">
              <a:spcBef>
                <a:spcPct val="0"/>
              </a:spcBef>
              <a:spcAft>
                <a:spcPct val="0"/>
              </a:spcAft>
              <a:tabLst>
                <a:tab pos="180975" algn="l"/>
                <a:tab pos="449263"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25 points </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sont accordés par enfant </a:t>
            </a: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sur les vœux COM, GEO et ZRE  bénéficiant de la bonification RC</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fr-F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383759"/>
            <a:ext cx="8424936" cy="57246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LA SAISIE DES VŒUX ET CONFIRMATION DE PARTICIPATION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Les vœux devront être enregistrés exclusivement sur le serveur </a:t>
            </a:r>
            <a:r>
              <a:rPr kumimoji="0" lang="fr-FR" sz="2400" b="1" i="0" u="none" strike="noStrike" cap="none" normalizeH="0" baseline="0" dirty="0" err="1">
                <a:ln>
                  <a:noFill/>
                </a:ln>
                <a:solidFill>
                  <a:schemeClr val="tx1"/>
                </a:solidFill>
                <a:effectLst/>
                <a:latin typeface="Arial" pitchFamily="34" charset="0"/>
                <a:ea typeface="Times New Roman" pitchFamily="18" charset="0"/>
                <a:cs typeface="Arial" pitchFamily="34" charset="0"/>
              </a:rPr>
              <a:t>I.Prof</a:t>
            </a: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 (www.education.gouv.fr/iprof-siam) du :</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11 mars 2020 (14h) au 25 mars 2020 (14h)</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Les confirmations de demande de mutation seront </a:t>
            </a: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envoyées par courrier électronique</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aux candidats à l’issue de cette période de saisie (dans </a:t>
            </a: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leur établissement d’affectation</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a:t>
            </a: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Date limite de retour des confirmations à la DPE</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le 31 mars 2020   POUR LES ZONES A, B et C</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105216" y="260648"/>
            <a:ext cx="8892480" cy="24314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180975" algn="l"/>
              </a:tabLst>
            </a:pPr>
            <a:r>
              <a:rPr kumimoji="0" lang="fr-FR" sz="2800" b="1" i="0" strike="noStrike" cap="none" normalizeH="0" baseline="0" dirty="0">
                <a:ln>
                  <a:noFill/>
                </a:ln>
                <a:solidFill>
                  <a:srgbClr val="FF0000"/>
                </a:solidFill>
                <a:effectLst/>
                <a:latin typeface="Arial" pitchFamily="34" charset="0"/>
                <a:ea typeface="Times New Roman" pitchFamily="18" charset="0"/>
                <a:cs typeface="Times New Roman" pitchFamily="18" charset="0"/>
              </a:rPr>
              <a:t>Bonification complémentaire ANNEES DE SEPARATION </a:t>
            </a:r>
            <a:r>
              <a:rPr kumimoji="0" lang="fr-FR" sz="1600" b="1" i="0" strike="noStrike" cap="none" normalizeH="0" baseline="0" dirty="0">
                <a:ln>
                  <a:noFill/>
                </a:ln>
                <a:solidFill>
                  <a:srgbClr val="FF0000"/>
                </a:solidFill>
                <a:effectLst/>
                <a:latin typeface="Arial" pitchFamily="34" charset="0"/>
                <a:ea typeface="Times New Roman" pitchFamily="18" charset="0"/>
                <a:cs typeface="Times New Roman" pitchFamily="18" charset="0"/>
              </a:rPr>
              <a:t>(résidences</a:t>
            </a:r>
            <a:r>
              <a:rPr kumimoji="0" lang="fr-FR" sz="1600" b="1" i="0" strike="noStrike" cap="none" normalizeH="0" dirty="0">
                <a:ln>
                  <a:noFill/>
                </a:ln>
                <a:solidFill>
                  <a:srgbClr val="FF0000"/>
                </a:solidFill>
                <a:effectLst/>
                <a:latin typeface="Arial" pitchFamily="34" charset="0"/>
                <a:ea typeface="Times New Roman" pitchFamily="18" charset="0"/>
                <a:cs typeface="Times New Roman" pitchFamily="18" charset="0"/>
              </a:rPr>
              <a:t> professionnelles dans 2 départements différents)</a:t>
            </a:r>
            <a:r>
              <a:rPr kumimoji="0" lang="fr-FR" sz="1200" b="1" i="0" strike="noStrike" cap="none" normalizeH="0" dirty="0">
                <a:ln>
                  <a:noFill/>
                </a:ln>
                <a:solidFill>
                  <a:srgbClr val="FF0000"/>
                </a:solidFill>
                <a:effectLst/>
                <a:latin typeface="Arial" pitchFamily="34" charset="0"/>
                <a:ea typeface="Times New Roman" pitchFamily="18" charset="0"/>
                <a:cs typeface="Times New Roman" pitchFamily="18" charset="0"/>
              </a:rPr>
              <a:t> </a:t>
            </a:r>
            <a:r>
              <a:rPr kumimoji="0" lang="fr-FR" sz="2800" b="1" i="0" strike="noStrike" cap="none" normalizeH="0" baseline="0" dirty="0">
                <a:ln>
                  <a:noFill/>
                </a:ln>
                <a:solidFill>
                  <a:srgbClr val="FF0000"/>
                </a:solidFill>
                <a:effectLst/>
                <a:latin typeface="Arial" pitchFamily="34" charset="0"/>
                <a:ea typeface="Times New Roman"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tabLst>
                <a:tab pos="180975"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Bonifications suivant situation de l’enseignant, le nombre d’année de séparation validées et portant uniquement sur les vœux DPT, ACA, ZRD et ZRA</a:t>
            </a:r>
            <a:endParaRPr kumimoji="0" lang="fr-FR" sz="2400" b="0" i="0" u="none" strike="noStrike" cap="none" normalizeH="0" baseline="0" dirty="0">
              <a:ln>
                <a:noFill/>
              </a:ln>
              <a:solidFill>
                <a:schemeClr val="tx1"/>
              </a:solidFill>
              <a:effectLst/>
              <a:latin typeface="Arial" pitchFamily="34" charset="0"/>
              <a:cs typeface="Arial" pitchFamily="34" charset="0"/>
            </a:endParaRPr>
          </a:p>
        </p:txBody>
      </p:sp>
      <p:graphicFrame>
        <p:nvGraphicFramePr>
          <p:cNvPr id="3" name="Tableau 2"/>
          <p:cNvGraphicFramePr>
            <a:graphicFrameLocks noGrp="1"/>
          </p:cNvGraphicFramePr>
          <p:nvPr/>
        </p:nvGraphicFramePr>
        <p:xfrm>
          <a:off x="611561" y="2924944"/>
          <a:ext cx="7872536" cy="2880320"/>
        </p:xfrm>
        <a:graphic>
          <a:graphicData uri="http://schemas.openxmlformats.org/drawingml/2006/table">
            <a:tbl>
              <a:tblPr/>
              <a:tblGrid>
                <a:gridCol w="1078263">
                  <a:extLst>
                    <a:ext uri="{9D8B030D-6E8A-4147-A177-3AD203B41FA5}">
                      <a16:colId xmlns:a16="http://schemas.microsoft.com/office/drawing/2014/main" val="20000"/>
                    </a:ext>
                  </a:extLst>
                </a:gridCol>
                <a:gridCol w="1078263">
                  <a:extLst>
                    <a:ext uri="{9D8B030D-6E8A-4147-A177-3AD203B41FA5}">
                      <a16:colId xmlns:a16="http://schemas.microsoft.com/office/drawing/2014/main" val="20001"/>
                    </a:ext>
                  </a:extLst>
                </a:gridCol>
                <a:gridCol w="1150502">
                  <a:extLst>
                    <a:ext uri="{9D8B030D-6E8A-4147-A177-3AD203B41FA5}">
                      <a16:colId xmlns:a16="http://schemas.microsoft.com/office/drawing/2014/main" val="20002"/>
                    </a:ext>
                  </a:extLst>
                </a:gridCol>
                <a:gridCol w="1150502">
                  <a:extLst>
                    <a:ext uri="{9D8B030D-6E8A-4147-A177-3AD203B41FA5}">
                      <a16:colId xmlns:a16="http://schemas.microsoft.com/office/drawing/2014/main" val="20003"/>
                    </a:ext>
                  </a:extLst>
                </a:gridCol>
                <a:gridCol w="1041002">
                  <a:extLst>
                    <a:ext uri="{9D8B030D-6E8A-4147-A177-3AD203B41FA5}">
                      <a16:colId xmlns:a16="http://schemas.microsoft.com/office/drawing/2014/main" val="20004"/>
                    </a:ext>
                  </a:extLst>
                </a:gridCol>
                <a:gridCol w="1187002">
                  <a:extLst>
                    <a:ext uri="{9D8B030D-6E8A-4147-A177-3AD203B41FA5}">
                      <a16:colId xmlns:a16="http://schemas.microsoft.com/office/drawing/2014/main" val="20005"/>
                    </a:ext>
                  </a:extLst>
                </a:gridCol>
                <a:gridCol w="1187002">
                  <a:extLst>
                    <a:ext uri="{9D8B030D-6E8A-4147-A177-3AD203B41FA5}">
                      <a16:colId xmlns:a16="http://schemas.microsoft.com/office/drawing/2014/main" val="20006"/>
                    </a:ext>
                  </a:extLst>
                </a:gridCol>
              </a:tblGrid>
              <a:tr h="360040">
                <a:tc rowSpan="2" gridSpan="2">
                  <a:txBody>
                    <a:bodyPr/>
                    <a:lstStyle/>
                    <a:p>
                      <a:pPr algn="just">
                        <a:lnSpc>
                          <a:spcPts val="1400"/>
                        </a:lnSpc>
                        <a:spcAft>
                          <a:spcPts val="0"/>
                        </a:spcAft>
                      </a:pP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rowSpan="2" hMerge="1">
                  <a:txBody>
                    <a:bodyPr/>
                    <a:lstStyle/>
                    <a:p>
                      <a:endParaRPr lang="fr-FR"/>
                    </a:p>
                  </a:txBody>
                  <a:tcPr/>
                </a:tc>
                <a:tc gridSpan="5">
                  <a:txBody>
                    <a:bodyPr/>
                    <a:lstStyle/>
                    <a:p>
                      <a:pPr algn="ctr">
                        <a:lnSpc>
                          <a:spcPts val="1400"/>
                        </a:lnSpc>
                        <a:spcAft>
                          <a:spcPts val="0"/>
                        </a:spcAft>
                      </a:pPr>
                      <a:r>
                        <a:rPr lang="fr-FR" sz="1000" b="1">
                          <a:latin typeface="Arial"/>
                          <a:ea typeface="Times New Roman"/>
                          <a:cs typeface="Arial"/>
                        </a:rPr>
                        <a:t>CONGE PARENTAL OU DISPONIBILITE POUR SUIVRE LE CONJOINT</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hMerge="1">
                  <a:txBody>
                    <a:bodyPr/>
                    <a:lstStyle/>
                    <a:p>
                      <a:endParaRPr lang="fr-FR"/>
                    </a:p>
                  </a:txBody>
                  <a:tcPr/>
                </a:tc>
                <a:tc hMerge="1">
                  <a:txBody>
                    <a:bodyPr/>
                    <a:lstStyle/>
                    <a:p>
                      <a:endParaRPr lang="fr-FR"/>
                    </a:p>
                  </a:txBody>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10000"/>
                  </a:ext>
                </a:extLst>
              </a:tr>
              <a:tr h="360040">
                <a:tc gridSpan="2" vMerge="1">
                  <a:txBody>
                    <a:bodyPr/>
                    <a:lstStyle/>
                    <a:p>
                      <a:endParaRPr lang="fr-FR"/>
                    </a:p>
                  </a:txBody>
                  <a:tcPr/>
                </a:tc>
                <a:tc hMerge="1" vMerge="1">
                  <a:txBody>
                    <a:bodyPr/>
                    <a:lstStyle/>
                    <a:p>
                      <a:endParaRPr lang="fr-FR"/>
                    </a:p>
                  </a:txBody>
                  <a:tcPr/>
                </a:tc>
                <a:tc>
                  <a:txBody>
                    <a:bodyPr/>
                    <a:lstStyle/>
                    <a:p>
                      <a:pPr algn="ctr">
                        <a:lnSpc>
                          <a:spcPts val="1400"/>
                        </a:lnSpc>
                        <a:spcAft>
                          <a:spcPts val="0"/>
                        </a:spcAft>
                      </a:pPr>
                      <a:r>
                        <a:rPr lang="fr-FR" sz="1000" b="1">
                          <a:latin typeface="Arial"/>
                          <a:ea typeface="Times New Roman"/>
                          <a:cs typeface="Arial"/>
                        </a:rPr>
                        <a:t>0 année</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b="1">
                          <a:latin typeface="Arial"/>
                          <a:ea typeface="Times New Roman"/>
                          <a:cs typeface="Arial"/>
                        </a:rPr>
                        <a:t>1 année</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b="1">
                          <a:latin typeface="Arial"/>
                          <a:ea typeface="Times New Roman"/>
                          <a:cs typeface="Arial"/>
                        </a:rPr>
                        <a:t>2 années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b="1">
                          <a:latin typeface="Arial"/>
                          <a:ea typeface="Times New Roman"/>
                          <a:cs typeface="Arial"/>
                        </a:rPr>
                        <a:t>3 années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b="1">
                          <a:latin typeface="Arial"/>
                          <a:ea typeface="Times New Roman"/>
                          <a:cs typeface="Arial"/>
                        </a:rPr>
                        <a:t>4 années et+</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1"/>
                  </a:ext>
                </a:extLst>
              </a:tr>
              <a:tr h="360040">
                <a:tc rowSpan="5">
                  <a:txBody>
                    <a:bodyPr/>
                    <a:lstStyle/>
                    <a:p>
                      <a:pPr algn="just">
                        <a:lnSpc>
                          <a:spcPts val="1400"/>
                        </a:lnSpc>
                        <a:spcAft>
                          <a:spcPts val="0"/>
                        </a:spcAft>
                      </a:pPr>
                      <a:r>
                        <a:rPr lang="fr-FR" sz="1000" b="1">
                          <a:latin typeface="Arial"/>
                          <a:ea typeface="Times New Roman"/>
                          <a:cs typeface="Arial"/>
                        </a:rPr>
                        <a:t>PERIODES D’ACTIVITE</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900" b="1">
                          <a:latin typeface="Arial"/>
                          <a:ea typeface="Times New Roman"/>
                          <a:cs typeface="Arial"/>
                        </a:rPr>
                        <a:t>0 année</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0 point</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30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60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90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100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2"/>
                  </a:ext>
                </a:extLst>
              </a:tr>
              <a:tr h="360040">
                <a:tc vMerge="1">
                  <a:txBody>
                    <a:bodyPr/>
                    <a:lstStyle/>
                    <a:p>
                      <a:endParaRPr lang="fr-FR"/>
                    </a:p>
                  </a:txBody>
                  <a:tcPr/>
                </a:tc>
                <a:tc>
                  <a:txBody>
                    <a:bodyPr/>
                    <a:lstStyle/>
                    <a:p>
                      <a:pPr algn="ctr">
                        <a:lnSpc>
                          <a:spcPts val="1400"/>
                        </a:lnSpc>
                        <a:spcAft>
                          <a:spcPts val="0"/>
                        </a:spcAft>
                      </a:pPr>
                      <a:r>
                        <a:rPr lang="fr-FR" sz="900" b="1">
                          <a:latin typeface="Arial"/>
                          <a:ea typeface="Times New Roman"/>
                          <a:cs typeface="Arial"/>
                        </a:rPr>
                        <a:t>1 année</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60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90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100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120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140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3"/>
                  </a:ext>
                </a:extLst>
              </a:tr>
              <a:tr h="360040">
                <a:tc vMerge="1">
                  <a:txBody>
                    <a:bodyPr/>
                    <a:lstStyle/>
                    <a:p>
                      <a:endParaRPr lang="fr-FR"/>
                    </a:p>
                  </a:txBody>
                  <a:tcPr/>
                </a:tc>
                <a:tc>
                  <a:txBody>
                    <a:bodyPr/>
                    <a:lstStyle/>
                    <a:p>
                      <a:pPr algn="ctr">
                        <a:lnSpc>
                          <a:spcPts val="1400"/>
                        </a:lnSpc>
                        <a:spcAft>
                          <a:spcPts val="0"/>
                        </a:spcAft>
                      </a:pPr>
                      <a:r>
                        <a:rPr lang="fr-FR" sz="900" b="1">
                          <a:latin typeface="Arial"/>
                          <a:ea typeface="Times New Roman"/>
                          <a:cs typeface="Arial"/>
                        </a:rPr>
                        <a:t>2 années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100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120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140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160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180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4"/>
                  </a:ext>
                </a:extLst>
              </a:tr>
              <a:tr h="360040">
                <a:tc vMerge="1">
                  <a:txBody>
                    <a:bodyPr/>
                    <a:lstStyle/>
                    <a:p>
                      <a:endParaRPr lang="fr-FR"/>
                    </a:p>
                  </a:txBody>
                  <a:tcPr/>
                </a:tc>
                <a:tc>
                  <a:txBody>
                    <a:bodyPr/>
                    <a:lstStyle/>
                    <a:p>
                      <a:pPr algn="ctr">
                        <a:lnSpc>
                          <a:spcPts val="1400"/>
                        </a:lnSpc>
                        <a:spcAft>
                          <a:spcPts val="0"/>
                        </a:spcAft>
                      </a:pPr>
                      <a:r>
                        <a:rPr lang="fr-FR" sz="900" b="1">
                          <a:latin typeface="Arial"/>
                          <a:ea typeface="Times New Roman"/>
                          <a:cs typeface="Arial"/>
                        </a:rPr>
                        <a:t>3 années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140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160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180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180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180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5"/>
                  </a:ext>
                </a:extLst>
              </a:tr>
              <a:tr h="720080">
                <a:tc vMerge="1">
                  <a:txBody>
                    <a:bodyPr/>
                    <a:lstStyle/>
                    <a:p>
                      <a:endParaRPr lang="fr-FR"/>
                    </a:p>
                  </a:txBody>
                  <a:tcPr/>
                </a:tc>
                <a:tc>
                  <a:txBody>
                    <a:bodyPr/>
                    <a:lstStyle/>
                    <a:p>
                      <a:pPr algn="ctr">
                        <a:lnSpc>
                          <a:spcPts val="1400"/>
                        </a:lnSpc>
                        <a:spcAft>
                          <a:spcPts val="0"/>
                        </a:spcAft>
                      </a:pPr>
                      <a:r>
                        <a:rPr lang="fr-FR" sz="900" b="1">
                          <a:latin typeface="Arial"/>
                          <a:ea typeface="Times New Roman"/>
                          <a:cs typeface="Arial"/>
                        </a:rPr>
                        <a:t>4 années et +</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180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180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a:latin typeface="Arial"/>
                          <a:ea typeface="Times New Roman"/>
                          <a:cs typeface="Arial"/>
                        </a:rPr>
                        <a:t>180 points</a:t>
                      </a:r>
                      <a:endParaRPr lang="fr-FR" sz="100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dirty="0">
                          <a:latin typeface="Arial"/>
                          <a:ea typeface="Times New Roman"/>
                          <a:cs typeface="Arial"/>
                        </a:rPr>
                        <a:t>180 points</a:t>
                      </a:r>
                      <a:endParaRPr lang="fr-FR" sz="1000" dirty="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tc>
                  <a:txBody>
                    <a:bodyPr/>
                    <a:lstStyle/>
                    <a:p>
                      <a:pPr algn="ctr">
                        <a:lnSpc>
                          <a:spcPts val="1400"/>
                        </a:lnSpc>
                        <a:spcAft>
                          <a:spcPts val="0"/>
                        </a:spcAft>
                      </a:pPr>
                      <a:r>
                        <a:rPr lang="fr-FR" sz="1000" dirty="0">
                          <a:latin typeface="Arial"/>
                          <a:ea typeface="Times New Roman"/>
                          <a:cs typeface="Arial"/>
                        </a:rPr>
                        <a:t>180 points</a:t>
                      </a:r>
                      <a:endParaRPr lang="fr-FR" sz="1000" dirty="0">
                        <a:latin typeface="Arial"/>
                        <a:ea typeface="Times New Roman"/>
                        <a:cs typeface="Times New Roman"/>
                      </a:endParaRPr>
                    </a:p>
                  </a:txBody>
                  <a:tcPr marL="66603" marR="66603" marT="0" marB="0" anchor="ctr">
                    <a:lnL w="19050" cap="flat" cmpd="sng" algn="ctr">
                      <a:solidFill>
                        <a:srgbClr val="666699"/>
                      </a:solidFill>
                      <a:prstDash val="solid"/>
                      <a:round/>
                      <a:headEnd type="none" w="med" len="med"/>
                      <a:tailEnd type="none" w="med" len="med"/>
                    </a:lnL>
                    <a:lnR w="19050" cap="flat" cmpd="sng" algn="ctr">
                      <a:solidFill>
                        <a:srgbClr val="666699"/>
                      </a:solidFill>
                      <a:prstDash val="solid"/>
                      <a:round/>
                      <a:headEnd type="none" w="med" len="med"/>
                      <a:tailEnd type="none" w="med" len="med"/>
                    </a:lnR>
                    <a:lnT w="19050" cap="flat" cmpd="sng" algn="ctr">
                      <a:solidFill>
                        <a:srgbClr val="666699"/>
                      </a:solidFill>
                      <a:prstDash val="solid"/>
                      <a:round/>
                      <a:headEnd type="none" w="med" len="med"/>
                      <a:tailEnd type="none" w="med" len="med"/>
                    </a:lnT>
                    <a:lnB w="19050" cap="flat" cmpd="sng" algn="ctr">
                      <a:solidFill>
                        <a:srgbClr val="666699"/>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a:stretch>
            <a:fillRect/>
          </a:stretch>
        </p:blipFill>
        <p:spPr bwMode="auto">
          <a:xfrm>
            <a:off x="539552" y="692696"/>
            <a:ext cx="8122244" cy="496855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88640"/>
            <a:ext cx="8640960" cy="6155531"/>
          </a:xfrm>
          <a:prstGeom prst="rect">
            <a:avLst/>
          </a:prstGeom>
        </p:spPr>
        <p:txBody>
          <a:bodyPr wrap="square">
            <a:spAutoFit/>
          </a:bodyPr>
          <a:lstStyle/>
          <a:p>
            <a:pPr algn="ctr"/>
            <a:r>
              <a:rPr lang="fr-FR" sz="4000" b="1" dirty="0">
                <a:solidFill>
                  <a:srgbClr val="FF0000"/>
                </a:solidFill>
              </a:rPr>
              <a:t>L'autorité parentale  conjointe (APC) </a:t>
            </a:r>
          </a:p>
          <a:p>
            <a:r>
              <a:rPr lang="fr-FR" b="1" dirty="0"/>
              <a:t> </a:t>
            </a:r>
            <a:r>
              <a:rPr lang="fr-FR" dirty="0"/>
              <a:t> </a:t>
            </a:r>
          </a:p>
          <a:p>
            <a:endParaRPr lang="fr-FR" sz="2400" dirty="0"/>
          </a:p>
          <a:p>
            <a:endParaRPr lang="fr-FR" sz="2400" dirty="0"/>
          </a:p>
          <a:p>
            <a:pPr algn="just"/>
            <a:r>
              <a:rPr lang="fr-FR" sz="3600" dirty="0"/>
              <a:t>Personnels </a:t>
            </a:r>
            <a:r>
              <a:rPr lang="fr-FR" sz="3600" b="1" dirty="0">
                <a:solidFill>
                  <a:srgbClr val="FF0000"/>
                </a:solidFill>
              </a:rPr>
              <a:t>ayant à charge un ou des enfants de 18 ans </a:t>
            </a:r>
            <a:r>
              <a:rPr lang="fr-FR" sz="3600" dirty="0"/>
              <a:t>exactement ou moins au 01/09/2020 et exerçant l’autorité parentale conjointe. </a:t>
            </a:r>
          </a:p>
          <a:p>
            <a:r>
              <a:rPr lang="fr-FR" sz="2400" dirty="0"/>
              <a:t>  </a:t>
            </a:r>
          </a:p>
          <a:p>
            <a:r>
              <a:rPr lang="fr-FR" sz="2400" dirty="0"/>
              <a:t>Les demandes formulées à ce titre tendent à faciliter : </a:t>
            </a:r>
          </a:p>
          <a:p>
            <a:r>
              <a:rPr lang="fr-FR" sz="2400" dirty="0"/>
              <a:t>	- l’alternance de résidence de l’enfant au domicile de chacun de ses parents (garde alternée), </a:t>
            </a:r>
          </a:p>
          <a:p>
            <a:r>
              <a:rPr lang="fr-FR" sz="2400" dirty="0"/>
              <a:t>	- les droits de visite et d’hébergement du parent dont la résidence de l’enfant n’est pas fixée à son domicile.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6024" y="188640"/>
            <a:ext cx="8748464" cy="5755422"/>
          </a:xfrm>
          <a:prstGeom prst="rect">
            <a:avLst/>
          </a:prstGeom>
        </p:spPr>
        <p:txBody>
          <a:bodyPr wrap="square">
            <a:spAutoFit/>
          </a:bodyPr>
          <a:lstStyle/>
          <a:p>
            <a:r>
              <a:rPr lang="fr-FR" sz="2400" b="1" dirty="0"/>
              <a:t>Les bonifications sont les mêmes que pour le rapprochement de conjoint</a:t>
            </a:r>
            <a:r>
              <a:rPr lang="fr-FR" sz="2400" dirty="0"/>
              <a:t> </a:t>
            </a:r>
          </a:p>
          <a:p>
            <a:endParaRPr lang="fr-FR" sz="2400" dirty="0"/>
          </a:p>
          <a:p>
            <a:pPr>
              <a:buFontTx/>
              <a:buChar char="-"/>
            </a:pPr>
            <a:r>
              <a:rPr lang="fr-FR" sz="2400" b="1" dirty="0">
                <a:solidFill>
                  <a:srgbClr val="FF0000"/>
                </a:solidFill>
              </a:rPr>
              <a:t> </a:t>
            </a:r>
            <a:r>
              <a:rPr lang="fr-FR" sz="3200" b="1" dirty="0">
                <a:solidFill>
                  <a:srgbClr val="FF0000"/>
                </a:solidFill>
              </a:rPr>
              <a:t>30,2 points </a:t>
            </a:r>
            <a:r>
              <a:rPr lang="fr-FR" sz="2400" dirty="0"/>
              <a:t>forfaitaires sur les vœux </a:t>
            </a:r>
            <a:r>
              <a:rPr lang="fr-FR" sz="2400" b="1" dirty="0"/>
              <a:t>COM, GEO, ZRE</a:t>
            </a:r>
            <a:r>
              <a:rPr lang="fr-FR" sz="2400" dirty="0"/>
              <a:t> (pour le vœu ZRE se reporter à l’annexe 5) sans exclure de type d’établissement, sauf les professeurs agrégés pouvant formuler des vœux restreints « lycée » </a:t>
            </a:r>
            <a:br>
              <a:rPr lang="fr-FR" sz="2400" dirty="0"/>
            </a:br>
            <a:r>
              <a:rPr lang="fr-FR" sz="2400" dirty="0"/>
              <a:t>+ </a:t>
            </a:r>
            <a:r>
              <a:rPr lang="fr-FR" sz="3200" b="1" dirty="0">
                <a:solidFill>
                  <a:srgbClr val="FF0000"/>
                </a:solidFill>
              </a:rPr>
              <a:t>25 points </a:t>
            </a:r>
            <a:r>
              <a:rPr lang="fr-FR" sz="2400" b="1" dirty="0">
                <a:solidFill>
                  <a:srgbClr val="FF0000"/>
                </a:solidFill>
              </a:rPr>
              <a:t>accordés par enfant </a:t>
            </a:r>
          </a:p>
          <a:p>
            <a:pPr>
              <a:buFontTx/>
              <a:buChar char="-"/>
            </a:pPr>
            <a:endParaRPr lang="fr-FR" sz="2400" dirty="0"/>
          </a:p>
          <a:p>
            <a:pPr>
              <a:buFontTx/>
              <a:buChar char="-"/>
            </a:pPr>
            <a:r>
              <a:rPr lang="fr-FR" sz="3200" b="1" dirty="0">
                <a:solidFill>
                  <a:srgbClr val="FF0000"/>
                </a:solidFill>
              </a:rPr>
              <a:t> 150,2 points </a:t>
            </a:r>
            <a:r>
              <a:rPr lang="fr-FR" sz="2400" dirty="0"/>
              <a:t>forfaitaires sur les vœux </a:t>
            </a:r>
            <a:r>
              <a:rPr lang="fr-FR" sz="2400" b="1" dirty="0"/>
              <a:t>DPT, ZRD ZRA, ACA</a:t>
            </a:r>
            <a:r>
              <a:rPr lang="fr-FR" sz="2400" dirty="0"/>
              <a:t> (pour le vœu ZRD se reporter à l’annexe 5), sans exclure de type d’établissement, sauf les professeurs agrégés pouvant formuler des vœux restreints « lycée »</a:t>
            </a:r>
            <a:br>
              <a:rPr lang="fr-FR" sz="2400" dirty="0"/>
            </a:br>
            <a:r>
              <a:rPr lang="fr-FR" sz="2400" dirty="0"/>
              <a:t>+ </a:t>
            </a:r>
            <a:r>
              <a:rPr lang="fr-FR" sz="3200" b="1" dirty="0">
                <a:solidFill>
                  <a:srgbClr val="FF0000"/>
                </a:solidFill>
              </a:rPr>
              <a:t>100 points </a:t>
            </a:r>
            <a:r>
              <a:rPr lang="fr-FR" sz="2400" b="1" dirty="0">
                <a:solidFill>
                  <a:srgbClr val="FF0000"/>
                </a:solidFill>
              </a:rPr>
              <a:t>sont accordés par enfant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76672"/>
            <a:ext cx="7992888" cy="5724644"/>
          </a:xfrm>
          <a:prstGeom prst="rect">
            <a:avLst/>
          </a:prstGeom>
        </p:spPr>
        <p:txBody>
          <a:bodyPr wrap="square">
            <a:spAutoFit/>
          </a:bodyPr>
          <a:lstStyle/>
          <a:p>
            <a:pPr algn="just"/>
            <a:r>
              <a:rPr lang="fr-FR" sz="3600" b="1" dirty="0">
                <a:solidFill>
                  <a:srgbClr val="FF0000"/>
                </a:solidFill>
              </a:rPr>
              <a:t>Parent isolé </a:t>
            </a:r>
          </a:p>
          <a:p>
            <a:r>
              <a:rPr lang="fr-FR" dirty="0"/>
              <a:t> </a:t>
            </a:r>
          </a:p>
          <a:p>
            <a:pPr algn="just"/>
            <a:r>
              <a:rPr lang="fr-FR" sz="2400" dirty="0"/>
              <a:t>Personnels exerçant seuls l’autorité parentale (veuves/veufs, célibataires, etc…) </a:t>
            </a:r>
            <a:r>
              <a:rPr lang="fr-FR" sz="2400" b="1" dirty="0">
                <a:solidFill>
                  <a:srgbClr val="FF0000"/>
                </a:solidFill>
              </a:rPr>
              <a:t>ayant à charge un ou des enfant(s) de moins de 18 ans</a:t>
            </a:r>
            <a:r>
              <a:rPr lang="fr-FR" sz="2400" dirty="0"/>
              <a:t> au 01/09/2020. </a:t>
            </a:r>
          </a:p>
          <a:p>
            <a:pPr algn="just"/>
            <a:endParaRPr lang="fr-FR" sz="2400" dirty="0"/>
          </a:p>
          <a:p>
            <a:pPr algn="just"/>
            <a:r>
              <a:rPr lang="fr-FR" sz="2400" dirty="0"/>
              <a:t>Les demandes formulées à ce titre tendent à améliorer les conditions de vie de l’enfant </a:t>
            </a:r>
          </a:p>
          <a:p>
            <a:pPr algn="just"/>
            <a:r>
              <a:rPr lang="fr-FR" sz="2400" dirty="0"/>
              <a:t>(Facilité de garde, quelle qu’en soit la nature, proximité de la famille…) </a:t>
            </a:r>
          </a:p>
          <a:p>
            <a:pPr algn="just"/>
            <a:r>
              <a:rPr lang="fr-FR" sz="2400" dirty="0"/>
              <a:t>  </a:t>
            </a:r>
          </a:p>
          <a:p>
            <a:pPr algn="just"/>
            <a:r>
              <a:rPr lang="fr-FR" sz="2400" dirty="0"/>
              <a:t>Lors de la phase intra académique, les candidats entrant dans l’académie ne peuvent se prévaloir d’une demande au titre de parent isolé que lorsque celle-ci a été validée lors de la phase inter académique.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064896" cy="2677656"/>
          </a:xfrm>
          <a:prstGeom prst="rect">
            <a:avLst/>
          </a:prstGeom>
        </p:spPr>
        <p:txBody>
          <a:bodyPr wrap="square">
            <a:spAutoFit/>
          </a:bodyPr>
          <a:lstStyle/>
          <a:p>
            <a:pPr algn="just"/>
            <a:r>
              <a:rPr lang="fr-FR" b="1" dirty="0"/>
              <a:t>	</a:t>
            </a:r>
            <a:r>
              <a:rPr lang="fr-FR" sz="2400" b="1" dirty="0">
                <a:solidFill>
                  <a:srgbClr val="FF0000"/>
                </a:solidFill>
              </a:rPr>
              <a:t>30 points forfaitaires</a:t>
            </a:r>
            <a:r>
              <a:rPr lang="fr-FR" sz="2400" dirty="0">
                <a:solidFill>
                  <a:srgbClr val="FF0000"/>
                </a:solidFill>
              </a:rPr>
              <a:t> </a:t>
            </a:r>
            <a:r>
              <a:rPr lang="fr-FR" sz="2400" dirty="0"/>
              <a:t>sur les vœux </a:t>
            </a:r>
            <a:r>
              <a:rPr lang="fr-FR" sz="2400" b="1" dirty="0"/>
              <a:t>COM, GEO, ZRE</a:t>
            </a:r>
            <a:endParaRPr lang="fr-FR" sz="2400" dirty="0"/>
          </a:p>
          <a:p>
            <a:pPr algn="just"/>
            <a:r>
              <a:rPr lang="fr-FR" sz="2400" b="1" dirty="0"/>
              <a:t>+ </a:t>
            </a:r>
            <a:r>
              <a:rPr lang="fr-FR" sz="2400" b="1" dirty="0">
                <a:solidFill>
                  <a:srgbClr val="FF0000"/>
                </a:solidFill>
              </a:rPr>
              <a:t>25 points supplémentaires </a:t>
            </a:r>
            <a:r>
              <a:rPr lang="fr-FR" sz="2400" b="1" dirty="0"/>
              <a:t>par enfant à charge</a:t>
            </a:r>
            <a:r>
              <a:rPr lang="fr-FR" sz="2400" dirty="0"/>
              <a:t> de moins de 18 ans au 01/09/2019. </a:t>
            </a:r>
          </a:p>
          <a:p>
            <a:pPr algn="just"/>
            <a:r>
              <a:rPr lang="fr-FR" sz="2400" dirty="0"/>
              <a:t>  </a:t>
            </a:r>
          </a:p>
          <a:p>
            <a:pPr algn="just"/>
            <a:r>
              <a:rPr lang="fr-FR" sz="2400" b="1" dirty="0"/>
              <a:t>	</a:t>
            </a:r>
            <a:r>
              <a:rPr lang="fr-FR" sz="2400" b="1" dirty="0">
                <a:solidFill>
                  <a:srgbClr val="FF0000"/>
                </a:solidFill>
              </a:rPr>
              <a:t>150 points forfaitaires </a:t>
            </a:r>
            <a:r>
              <a:rPr lang="fr-FR" sz="2400" dirty="0"/>
              <a:t>sur les vœux </a:t>
            </a:r>
            <a:r>
              <a:rPr lang="fr-FR" sz="2400" b="1" dirty="0"/>
              <a:t>DPT, ZRD ZRA, ACA</a:t>
            </a:r>
            <a:endParaRPr lang="fr-FR" sz="2400" dirty="0"/>
          </a:p>
          <a:p>
            <a:pPr algn="just"/>
            <a:r>
              <a:rPr lang="fr-FR" sz="2400" b="1" dirty="0"/>
              <a:t>+ </a:t>
            </a:r>
            <a:r>
              <a:rPr lang="fr-FR" sz="2400" b="1" dirty="0">
                <a:solidFill>
                  <a:srgbClr val="FF0000"/>
                </a:solidFill>
              </a:rPr>
              <a:t>100 points supplémentaires </a:t>
            </a:r>
            <a:r>
              <a:rPr lang="fr-FR" sz="2400" b="1" dirty="0"/>
              <a:t>par enfant</a:t>
            </a:r>
            <a:r>
              <a:rPr lang="fr-FR" sz="2400" dirty="0"/>
              <a:t> à charge de moins de 18 ans au 01/09/2019. </a:t>
            </a:r>
          </a:p>
        </p:txBody>
      </p:sp>
      <p:sp>
        <p:nvSpPr>
          <p:cNvPr id="5" name="ZoneTexte 4"/>
          <p:cNvSpPr txBox="1"/>
          <p:nvPr/>
        </p:nvSpPr>
        <p:spPr>
          <a:xfrm>
            <a:off x="323528" y="6093296"/>
            <a:ext cx="8496944" cy="461665"/>
          </a:xfrm>
          <a:prstGeom prst="rect">
            <a:avLst/>
          </a:prstGeom>
          <a:noFill/>
        </p:spPr>
        <p:txBody>
          <a:bodyPr wrap="square" rtlCol="0">
            <a:spAutoFit/>
          </a:bodyPr>
          <a:lstStyle/>
          <a:p>
            <a:r>
              <a:rPr lang="fr-FR" sz="2400" b="1" dirty="0">
                <a:solidFill>
                  <a:srgbClr val="FF0000"/>
                </a:solidFill>
              </a:rPr>
              <a:t>ATTENTION :</a:t>
            </a:r>
            <a:r>
              <a:rPr lang="fr-FR" sz="2400" dirty="0"/>
              <a:t> Fournir </a:t>
            </a:r>
            <a:r>
              <a:rPr lang="fr-FR" sz="2400" b="1" dirty="0">
                <a:solidFill>
                  <a:srgbClr val="FF0000"/>
                </a:solidFill>
              </a:rPr>
              <a:t>un justificatif du nombre d’enfants à charge</a:t>
            </a:r>
          </a:p>
        </p:txBody>
      </p:sp>
      <p:pic>
        <p:nvPicPr>
          <p:cNvPr id="3" name="Picture 2"/>
          <p:cNvPicPr>
            <a:picLocks noChangeAspect="1" noChangeArrowheads="1"/>
          </p:cNvPicPr>
          <p:nvPr/>
        </p:nvPicPr>
        <p:blipFill>
          <a:blip r:embed="rId2" cstate="print"/>
          <a:srcRect/>
          <a:stretch>
            <a:fillRect/>
          </a:stretch>
        </p:blipFill>
        <p:spPr bwMode="auto">
          <a:xfrm>
            <a:off x="1619672" y="2852936"/>
            <a:ext cx="5715459" cy="3168352"/>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496944" cy="5601533"/>
          </a:xfrm>
          <a:prstGeom prst="rect">
            <a:avLst/>
          </a:prstGeom>
        </p:spPr>
        <p:txBody>
          <a:bodyPr wrap="square">
            <a:spAutoFit/>
          </a:bodyPr>
          <a:lstStyle/>
          <a:p>
            <a:pPr lvl="0" algn="ctr" fontAlgn="base">
              <a:spcBef>
                <a:spcPct val="0"/>
              </a:spcBef>
              <a:spcAft>
                <a:spcPct val="0"/>
              </a:spcAft>
              <a:tabLst>
                <a:tab pos="180975" algn="l"/>
              </a:tabLst>
            </a:pPr>
            <a:r>
              <a:rPr kumimoji="0" lang="fr-FR" sz="2800" b="1" i="0" strike="noStrike" cap="none" normalizeH="0" baseline="0" dirty="0">
                <a:ln>
                  <a:noFill/>
                </a:ln>
                <a:solidFill>
                  <a:srgbClr val="FF0000"/>
                </a:solidFill>
                <a:effectLst/>
                <a:latin typeface="Arial" pitchFamily="34" charset="0"/>
                <a:ea typeface="Times New Roman" pitchFamily="18" charset="0"/>
                <a:cs typeface="Times New Roman" pitchFamily="18" charset="0"/>
              </a:rPr>
              <a:t>LA  MUTATION SIMULTANEE</a:t>
            </a:r>
          </a:p>
          <a:p>
            <a:pPr lvl="0" algn="just" fontAlgn="base">
              <a:spcBef>
                <a:spcPct val="0"/>
              </a:spcBef>
              <a:spcAft>
                <a:spcPct val="0"/>
              </a:spcAft>
              <a:tabLst>
                <a:tab pos="180975" algn="l"/>
              </a:tabLst>
            </a:pPr>
            <a:endParaRPr kumimoji="0" lang="fr-FR"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180975" algn="l"/>
              </a:tabLst>
            </a:pPr>
            <a:r>
              <a:rPr kumimoji="0" lang="fr-FR" sz="2400" b="1" i="0" strike="noStrike" cap="none" normalizeH="0" baseline="0" dirty="0">
                <a:ln>
                  <a:noFill/>
                </a:ln>
                <a:solidFill>
                  <a:srgbClr val="FF0000"/>
                </a:solidFill>
                <a:effectLst/>
                <a:latin typeface="Arial" pitchFamily="34" charset="0"/>
                <a:ea typeface="Times New Roman" pitchFamily="18" charset="0"/>
                <a:cs typeface="Times New Roman" pitchFamily="18" charset="0"/>
              </a:rPr>
              <a:t>Bénéficiaires :</a:t>
            </a:r>
          </a:p>
          <a:p>
            <a:pPr lvl="0" algn="just" eaLnBrk="0" fontAlgn="base" hangingPunct="0">
              <a:spcBef>
                <a:spcPct val="0"/>
              </a:spcBef>
              <a:spcAft>
                <a:spcPct val="0"/>
              </a:spcAft>
              <a:tabLst>
                <a:tab pos="180975" algn="l"/>
              </a:tabLst>
            </a:pPr>
            <a:endParaRPr kumimoji="0" lang="fr-FR" sz="2400" b="1" i="0" strike="noStrike" cap="none" normalizeH="0" baseline="0" dirty="0">
              <a:ln>
                <a:noFill/>
              </a:ln>
              <a:solidFill>
                <a:srgbClr val="FF0000"/>
              </a:solidFill>
              <a:effectLst/>
              <a:latin typeface="Arial" pitchFamily="34" charset="0"/>
              <a:cs typeface="Arial" pitchFamily="34" charset="0"/>
            </a:endParaRPr>
          </a:p>
          <a:p>
            <a:pPr lvl="0" algn="just" eaLnBrk="0" fontAlgn="base" hangingPunct="0">
              <a:spcBef>
                <a:spcPct val="0"/>
              </a:spcBef>
              <a:spcAft>
                <a:spcPct val="0"/>
              </a:spcAft>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Seuls peuvent bénéficier de ces dispositions</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deux agents titulaires</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 ou </a:t>
            </a: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deux agents stagiaires</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 sous réserve que l’un de ces derniers ne soit pas ex-titulaire d’un corps géré par la DPE. </a:t>
            </a:r>
          </a:p>
          <a:p>
            <a:pPr lvl="0" algn="just" eaLnBrk="0" fontAlgn="base" hangingPunct="0">
              <a:spcBef>
                <a:spcPct val="0"/>
              </a:spcBef>
              <a:spcAft>
                <a:spcPct val="0"/>
              </a:spcAft>
              <a:tabLst>
                <a:tab pos="180975"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Dans le cas de conjoints, les agents doivent donc choisir entre rapprochement de conjoint ou mutation simultanée, sans possibilité de panachage.</a:t>
            </a:r>
          </a:p>
          <a:p>
            <a:pPr lvl="0" algn="just" eaLnBrk="0" fontAlgn="base" hangingPunct="0">
              <a:spcBef>
                <a:spcPct val="0"/>
              </a:spcBef>
              <a:spcAft>
                <a:spcPct val="0"/>
              </a:spcAft>
              <a:tabLst>
                <a:tab pos="180975"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180975" algn="l"/>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LES VŒUX DOIVENT ETRE IDENTIQUES ET FORMULES DANS LE MEME ORDRE</a:t>
            </a:r>
            <a:endParaRPr kumimoji="0" lang="fr-F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539552" y="438925"/>
            <a:ext cx="8208912" cy="59708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tab pos="180975" algn="l"/>
              </a:tabLst>
            </a:pPr>
            <a:r>
              <a:rPr kumimoji="0" lang="fr-FR" sz="4400" b="1" i="0" strike="noStrike" cap="none" normalizeH="0" baseline="0" dirty="0">
                <a:ln>
                  <a:noFill/>
                </a:ln>
                <a:solidFill>
                  <a:srgbClr val="FF0000"/>
                </a:solidFill>
                <a:effectLst/>
                <a:latin typeface="Arial" pitchFamily="34" charset="0"/>
                <a:ea typeface="Times New Roman" pitchFamily="18" charset="0"/>
                <a:cs typeface="Times New Roman" pitchFamily="18" charset="0"/>
              </a:rPr>
              <a:t>Bonifications ouvertes </a:t>
            </a:r>
          </a:p>
          <a:p>
            <a:pPr marL="0" marR="0" lvl="0" indent="0" algn="ctr" defTabSz="914400" rtl="0" eaLnBrk="0" fontAlgn="base" latinLnBrk="0" hangingPunct="0">
              <a:lnSpc>
                <a:spcPct val="100000"/>
              </a:lnSpc>
              <a:spcBef>
                <a:spcPct val="0"/>
              </a:spcBef>
              <a:spcAft>
                <a:spcPct val="0"/>
              </a:spcAft>
              <a:buClrTx/>
              <a:buSzTx/>
              <a:tabLst>
                <a:tab pos="180975" algn="l"/>
              </a:tabLst>
            </a:pPr>
            <a:r>
              <a:rPr kumimoji="0" lang="fr-FR" sz="4400" b="1" i="0" strike="noStrike" cap="none" normalizeH="0" baseline="0" dirty="0">
                <a:ln>
                  <a:noFill/>
                </a:ln>
                <a:solidFill>
                  <a:srgbClr val="FF0000"/>
                </a:solidFill>
                <a:effectLst/>
                <a:latin typeface="Arial" pitchFamily="34" charset="0"/>
                <a:ea typeface="Times New Roman" pitchFamily="18" charset="0"/>
                <a:cs typeface="Times New Roman" pitchFamily="18" charset="0"/>
              </a:rPr>
              <a:t>aux conjoints uniquement </a:t>
            </a:r>
            <a:r>
              <a:rPr kumimoji="0" lang="fr-FR" sz="2800" b="1" i="0" strike="noStrike" cap="none" normalizeH="0" baseline="0" dirty="0">
                <a:ln>
                  <a:noFill/>
                </a:ln>
                <a:solidFill>
                  <a:srgbClr val="FF0000"/>
                </a:solidFill>
                <a:effectLst/>
                <a:latin typeface="Arial" pitchFamily="34" charset="0"/>
                <a:ea typeface="Times New Roman" pitchFamily="18" charset="0"/>
                <a:cs typeface="Times New Roman" pitchFamily="18" charset="0"/>
              </a:rPr>
              <a:t>:</a:t>
            </a:r>
          </a:p>
          <a:p>
            <a:pPr marL="0" marR="0" lvl="0" indent="0" algn="ctr" defTabSz="914400" rtl="0" eaLnBrk="0" fontAlgn="base" latinLnBrk="0" hangingPunct="0">
              <a:lnSpc>
                <a:spcPct val="100000"/>
              </a:lnSpc>
              <a:spcBef>
                <a:spcPct val="0"/>
              </a:spcBef>
              <a:spcAft>
                <a:spcPct val="0"/>
              </a:spcAft>
              <a:buClrTx/>
              <a:buSzTx/>
              <a:tabLst>
                <a:tab pos="180975" algn="l"/>
              </a:tabLst>
            </a:pPr>
            <a:endParaRPr lang="fr-FR" sz="2800" b="1" dirty="0">
              <a:solidFill>
                <a:srgbClr val="FF0000"/>
              </a:solidFill>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180975"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2" algn="just" eaLnBrk="0" fontAlgn="base" hangingPunct="0">
              <a:spcBef>
                <a:spcPct val="0"/>
              </a:spcBef>
              <a:spcAft>
                <a:spcPct val="0"/>
              </a:spcAft>
              <a:tabLst>
                <a:tab pos="180975" algn="l"/>
              </a:tabLst>
            </a:pPr>
            <a:r>
              <a:rPr kumimoji="0" lang="fr-FR" sz="3200" b="1" i="0" u="none" strike="noStrike" cap="none" normalizeH="0" baseline="0" dirty="0">
                <a:ln>
                  <a:noFill/>
                </a:ln>
                <a:solidFill>
                  <a:srgbClr val="FF0000"/>
                </a:solidFill>
                <a:effectLst/>
                <a:latin typeface="Arial" pitchFamily="34" charset="0"/>
                <a:ea typeface="Times New Roman" pitchFamily="18" charset="0"/>
                <a:cs typeface="Arial" pitchFamily="34" charset="0"/>
              </a:rPr>
              <a:t>100 points</a:t>
            </a:r>
            <a:r>
              <a:rPr kumimoji="0" lang="fr-FR" sz="32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fr-FR" sz="3200" b="0" i="0" u="none" strike="noStrike" cap="none" normalizeH="0" baseline="0" dirty="0">
                <a:ln>
                  <a:noFill/>
                </a:ln>
                <a:solidFill>
                  <a:schemeClr val="tx1"/>
                </a:solidFill>
                <a:effectLst/>
                <a:latin typeface="Arial" pitchFamily="34" charset="0"/>
                <a:ea typeface="Times New Roman" pitchFamily="18" charset="0"/>
                <a:cs typeface="Arial" pitchFamily="34" charset="0"/>
              </a:rPr>
              <a:t>forfaitaires sur les vœux </a:t>
            </a:r>
            <a:r>
              <a:rPr kumimoji="0" lang="fr-FR" sz="3200" b="1" i="0" u="none" strike="noStrike" cap="none" normalizeH="0" baseline="0" dirty="0">
                <a:ln>
                  <a:noFill/>
                </a:ln>
                <a:solidFill>
                  <a:schemeClr val="tx1"/>
                </a:solidFill>
                <a:effectLst/>
                <a:latin typeface="Arial" pitchFamily="34" charset="0"/>
                <a:ea typeface="Times New Roman" pitchFamily="18" charset="0"/>
                <a:cs typeface="Arial" pitchFamily="34" charset="0"/>
              </a:rPr>
              <a:t>DPT, ACA, ZRD, ZRA</a:t>
            </a:r>
            <a:r>
              <a:rPr kumimoji="0" lang="fr-FR" sz="32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fr-FR" sz="3200" b="1" i="0" u="none" strike="noStrike" cap="none" normalizeH="0" baseline="0" dirty="0">
                <a:ln>
                  <a:noFill/>
                </a:ln>
                <a:solidFill>
                  <a:schemeClr val="tx1"/>
                </a:solidFill>
                <a:effectLst/>
                <a:latin typeface="Arial" pitchFamily="34" charset="0"/>
                <a:ea typeface="Times New Roman" pitchFamily="18" charset="0"/>
                <a:cs typeface="Arial" pitchFamily="34" charset="0"/>
              </a:rPr>
              <a:t> sans exclure de type d’établissement</a:t>
            </a:r>
          </a:p>
          <a:p>
            <a:pPr lvl="2" algn="just" eaLnBrk="0" fontAlgn="base" hangingPunct="0">
              <a:spcBef>
                <a:spcPct val="0"/>
              </a:spcBef>
              <a:spcAft>
                <a:spcPct val="0"/>
              </a:spcAft>
              <a:tabLst>
                <a:tab pos="180975" algn="l"/>
              </a:tabLst>
            </a:pPr>
            <a:endParaRPr kumimoji="0" lang="fr-FR" sz="3200" b="0" i="0" u="none" strike="noStrike" cap="none" normalizeH="0" baseline="0" dirty="0">
              <a:ln>
                <a:noFill/>
              </a:ln>
              <a:solidFill>
                <a:schemeClr val="tx1"/>
              </a:solidFill>
              <a:effectLst/>
              <a:latin typeface="Arial" pitchFamily="34" charset="0"/>
              <a:cs typeface="Arial" pitchFamily="34" charset="0"/>
            </a:endParaRPr>
          </a:p>
          <a:p>
            <a:pPr lvl="2" algn="just" eaLnBrk="0" fontAlgn="base" hangingPunct="0">
              <a:spcBef>
                <a:spcPct val="0"/>
              </a:spcBef>
              <a:spcAft>
                <a:spcPct val="0"/>
              </a:spcAft>
              <a:tabLst>
                <a:tab pos="180975" algn="l"/>
              </a:tabLst>
            </a:pPr>
            <a:r>
              <a:rPr kumimoji="0" lang="fr-FR" sz="3200" b="1" i="0" u="none" strike="noStrike" cap="none" normalizeH="0" baseline="0" dirty="0">
                <a:ln>
                  <a:noFill/>
                </a:ln>
                <a:solidFill>
                  <a:srgbClr val="FF0000"/>
                </a:solidFill>
                <a:effectLst/>
                <a:latin typeface="Arial" pitchFamily="34" charset="0"/>
                <a:ea typeface="Times New Roman" pitchFamily="18" charset="0"/>
                <a:cs typeface="Arial" pitchFamily="34" charset="0"/>
              </a:rPr>
              <a:t>30 points </a:t>
            </a:r>
            <a:r>
              <a:rPr kumimoji="0" lang="fr-FR" sz="3200" b="0" i="0" u="none" strike="noStrike" cap="none" normalizeH="0" baseline="0" dirty="0">
                <a:ln>
                  <a:noFill/>
                </a:ln>
                <a:solidFill>
                  <a:schemeClr val="tx1"/>
                </a:solidFill>
                <a:effectLst/>
                <a:latin typeface="Arial" pitchFamily="34" charset="0"/>
                <a:ea typeface="Times New Roman" pitchFamily="18" charset="0"/>
                <a:cs typeface="Arial" pitchFamily="34" charset="0"/>
              </a:rPr>
              <a:t>forfaitaires sur les vœux </a:t>
            </a:r>
            <a:r>
              <a:rPr kumimoji="0" lang="fr-FR" sz="3200" b="1" i="0" u="none" strike="noStrike" cap="none" normalizeH="0" baseline="0" dirty="0">
                <a:ln>
                  <a:noFill/>
                </a:ln>
                <a:solidFill>
                  <a:schemeClr val="tx1"/>
                </a:solidFill>
                <a:effectLst/>
                <a:latin typeface="Arial" pitchFamily="34" charset="0"/>
                <a:ea typeface="Times New Roman" pitchFamily="18" charset="0"/>
                <a:cs typeface="Arial" pitchFamily="34" charset="0"/>
              </a:rPr>
              <a:t>COM, GEO, ZRE sans exclure de type d’établissement</a:t>
            </a:r>
            <a:endParaRPr kumimoji="0" lang="fr-FR" sz="32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Lst>
            </a:pP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179512" y="-149912"/>
            <a:ext cx="8748464"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269875" algn="l"/>
              </a:tabLst>
            </a:pPr>
            <a:r>
              <a:rPr kumimoji="0" lang="fr-FR" sz="32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Bonifications Stagiaires</a:t>
            </a:r>
          </a:p>
          <a:p>
            <a:pPr marL="0" marR="0" lvl="0" indent="0" algn="just" defTabSz="914400" rtl="0" eaLnBrk="1" fontAlgn="base" latinLnBrk="0" hangingPunct="1">
              <a:lnSpc>
                <a:spcPct val="100000"/>
              </a:lnSpc>
              <a:spcBef>
                <a:spcPct val="0"/>
              </a:spcBef>
              <a:spcAft>
                <a:spcPct val="0"/>
              </a:spcAft>
              <a:buClrTx/>
              <a:buSzTx/>
              <a:tabLst>
                <a:tab pos="269875"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69875" algn="l"/>
              </a:tabLst>
            </a:pPr>
            <a:r>
              <a:rPr kumimoji="0" lang="fr-FR" sz="20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Stagiaires ex contractuels</a:t>
            </a:r>
          </a:p>
          <a:p>
            <a:pPr marL="0" marR="0" lvl="0" indent="0" algn="just" defTabSz="914400" rtl="0" eaLnBrk="0" fontAlgn="base" latinLnBrk="0" hangingPunct="0">
              <a:lnSpc>
                <a:spcPct val="100000"/>
              </a:lnSpc>
              <a:spcBef>
                <a:spcPct val="0"/>
              </a:spcBef>
              <a:spcAft>
                <a:spcPct val="0"/>
              </a:spcAft>
              <a:buClrTx/>
              <a:buSzTx/>
              <a:tabLst>
                <a:tab pos="269875" algn="l"/>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69875" algn="l"/>
              </a:tabLst>
            </a:pP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Bonification ex contractuel </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tabLst>
                <a:tab pos="269875" algn="l"/>
              </a:tabLst>
            </a:pP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150 points</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sur les vœux </a:t>
            </a:r>
            <a:r>
              <a:rPr kumimoji="0" lang="fr-FR" sz="2000" b="1" i="0" u="none" strike="noStrike" cap="none" normalizeH="0" baseline="0" dirty="0">
                <a:ln>
                  <a:noFill/>
                </a:ln>
                <a:solidFill>
                  <a:srgbClr val="FF0000"/>
                </a:solidFill>
                <a:effectLst/>
                <a:latin typeface="Arial" pitchFamily="34" charset="0"/>
                <a:ea typeface="Times New Roman" pitchFamily="18" charset="0"/>
                <a:cs typeface="Arial" pitchFamily="34" charset="0"/>
              </a:rPr>
              <a:t>ZRD, DPT, ZRA, ACA</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sans exclure de type d’établissement.</a:t>
            </a:r>
          </a:p>
          <a:p>
            <a:pPr marL="0" marR="0" lvl="0" indent="0" algn="just" defTabSz="914400" rtl="0" eaLnBrk="0" fontAlgn="base" latinLnBrk="0" hangingPunct="0">
              <a:lnSpc>
                <a:spcPct val="100000"/>
              </a:lnSpc>
              <a:spcBef>
                <a:spcPct val="0"/>
              </a:spcBef>
              <a:spcAft>
                <a:spcPct val="0"/>
              </a:spcAft>
              <a:buClrTx/>
              <a:buSzTx/>
              <a:tabLst>
                <a:tab pos="269875" algn="l"/>
              </a:tabLst>
            </a:pPr>
            <a:r>
              <a:rPr kumimoji="0" lang="fr-FR" sz="2000" b="0" i="0" u="none" strike="noStrike" cap="none" normalizeH="0" baseline="0" dirty="0">
                <a:ln>
                  <a:noFill/>
                </a:ln>
                <a:solidFill>
                  <a:schemeClr val="tx1"/>
                </a:solidFill>
                <a:effectLst/>
                <a:latin typeface="Arial" pitchFamily="34" charset="0"/>
                <a:cs typeface="Arial" pitchFamily="34" charset="0"/>
              </a:rPr>
              <a:t>20 points sur les vœux COM/GEO sans exclure de type d’établissement</a:t>
            </a:r>
          </a:p>
          <a:p>
            <a:pPr marL="0" marR="0" lvl="0" indent="0" algn="just" defTabSz="914400" rtl="0" eaLnBrk="0" fontAlgn="base" latinLnBrk="0" hangingPunct="0">
              <a:lnSpc>
                <a:spcPct val="100000"/>
              </a:lnSpc>
              <a:spcBef>
                <a:spcPct val="0"/>
              </a:spcBef>
              <a:spcAft>
                <a:spcPct val="0"/>
              </a:spcAft>
              <a:buClrTx/>
              <a:buSzTx/>
              <a:tabLst>
                <a:tab pos="269875" algn="l"/>
              </a:tabLst>
            </a:pPr>
            <a:r>
              <a:rPr kumimoji="0" lang="fr-FR" sz="2000" b="1" i="0" u="none" strike="noStrike" cap="none" normalizeH="0" baseline="0" dirty="0">
                <a:ln>
                  <a:noFill/>
                </a:ln>
                <a:solidFill>
                  <a:srgbClr val="FF0000"/>
                </a:solidFill>
                <a:effectLst/>
                <a:latin typeface="Arial" pitchFamily="34" charset="0"/>
                <a:ea typeface="Times New Roman" pitchFamily="18" charset="0"/>
                <a:cs typeface="Arial" pitchFamily="34" charset="0"/>
              </a:rPr>
              <a:t>La bonification doit avoir été prise en compte à </a:t>
            </a:r>
            <a:r>
              <a:rPr kumimoji="0" lang="fr-FR" sz="2000" b="1" i="0" u="none" strike="noStrike" cap="none" normalizeH="0" baseline="0">
                <a:ln>
                  <a:noFill/>
                </a:ln>
                <a:solidFill>
                  <a:srgbClr val="FF0000"/>
                </a:solidFill>
                <a:effectLst/>
                <a:latin typeface="Arial" pitchFamily="34" charset="0"/>
                <a:ea typeface="Times New Roman" pitchFamily="18" charset="0"/>
                <a:cs typeface="Arial" pitchFamily="34" charset="0"/>
              </a:rPr>
              <a:t>l’INTER 2020</a:t>
            </a:r>
            <a:endParaRPr kumimoji="0" lang="fr-FR" sz="2000" b="1" i="0" u="none" strike="noStrike" cap="none" normalizeH="0" baseline="0" dirty="0">
              <a:ln>
                <a:noFill/>
              </a:ln>
              <a:solidFill>
                <a:srgbClr val="FF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69875" algn="l"/>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269875" algn="l"/>
              </a:tabLst>
            </a:pPr>
            <a:r>
              <a:rPr kumimoji="0" lang="fr-FR" sz="20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Autres stagiaires :</a:t>
            </a:r>
          </a:p>
          <a:p>
            <a:pPr marL="0" marR="0" lvl="0" indent="0" algn="just" defTabSz="914400" rtl="0" eaLnBrk="0" fontAlgn="base" latinLnBrk="0" hangingPunct="0">
              <a:lnSpc>
                <a:spcPct val="100000"/>
              </a:lnSpc>
              <a:spcBef>
                <a:spcPct val="0"/>
              </a:spcBef>
              <a:spcAft>
                <a:spcPct val="0"/>
              </a:spcAft>
              <a:buClrTx/>
              <a:buSzTx/>
              <a:tabLst>
                <a:tab pos="269875" algn="l"/>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algn="just"/>
            <a:r>
              <a:rPr lang="fr-FR" sz="2000" b="1" dirty="0">
                <a:solidFill>
                  <a:srgbClr val="FF0000"/>
                </a:solidFill>
              </a:rPr>
              <a:t>15 points sur le  </a:t>
            </a:r>
            <a:r>
              <a:rPr lang="fr-FR" sz="2000" b="1" u="sng" dirty="0">
                <a:solidFill>
                  <a:srgbClr val="FF0000"/>
                </a:solidFill>
              </a:rPr>
              <a:t>vœu choisi</a:t>
            </a:r>
            <a:r>
              <a:rPr lang="fr-FR" sz="2000" dirty="0"/>
              <a:t> à utiliser une fois dans les 3  ans suivant l’année de stage titularisant. Le choix du vœu doit être </a:t>
            </a:r>
            <a:r>
              <a:rPr lang="fr-FR" sz="2000" b="1" u="sng" dirty="0">
                <a:solidFill>
                  <a:srgbClr val="FF0000"/>
                </a:solidFill>
              </a:rPr>
              <a:t>exprimé clairement de façon manuscrite sur l’accusé de réception</a:t>
            </a:r>
            <a:r>
              <a:rPr lang="fr-FR" sz="2000" dirty="0"/>
              <a:t>. À défaut, la bonification s’appliquera automatiquement sur le 1er vœu formulé.</a:t>
            </a:r>
          </a:p>
          <a:p>
            <a:pPr algn="just"/>
            <a:r>
              <a:rPr lang="fr-FR" sz="2000" dirty="0"/>
              <a:t> </a:t>
            </a:r>
          </a:p>
          <a:p>
            <a:pPr algn="just"/>
            <a:r>
              <a:rPr lang="fr-FR" sz="2000" b="1" dirty="0"/>
              <a:t>Pour les participants à l’INTRA 2020, la bonification doit avoir été demandée à l’INTER.</a:t>
            </a:r>
            <a:endParaRPr lang="fr-FR"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043608" y="260648"/>
            <a:ext cx="7128792" cy="769441"/>
          </a:xfrm>
          <a:prstGeom prst="rect">
            <a:avLst/>
          </a:prstGeom>
          <a:noFill/>
        </p:spPr>
        <p:txBody>
          <a:bodyPr wrap="square" rtlCol="0">
            <a:spAutoFit/>
          </a:bodyPr>
          <a:lstStyle/>
          <a:p>
            <a:pPr algn="ctr"/>
            <a:r>
              <a:rPr lang="fr-FR" sz="4400" b="1" dirty="0">
                <a:solidFill>
                  <a:srgbClr val="FF0000"/>
                </a:solidFill>
              </a:rPr>
              <a:t>CRITERES DES DEMANDES</a:t>
            </a:r>
          </a:p>
        </p:txBody>
      </p:sp>
      <p:pic>
        <p:nvPicPr>
          <p:cNvPr id="3074" name="Picture 2"/>
          <p:cNvPicPr>
            <a:picLocks noChangeAspect="1" noChangeArrowheads="1"/>
          </p:cNvPicPr>
          <p:nvPr/>
        </p:nvPicPr>
        <p:blipFill>
          <a:blip r:embed="rId2" cstate="print"/>
          <a:srcRect/>
          <a:stretch>
            <a:fillRect/>
          </a:stretch>
        </p:blipFill>
        <p:spPr bwMode="auto">
          <a:xfrm>
            <a:off x="683568" y="1196752"/>
            <a:ext cx="7657703" cy="5179881"/>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23528" y="66690"/>
            <a:ext cx="8496944"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LES PIECES JUSTIFICATIVES ET AFFICHAGE DES BAREMES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a:ln>
                  <a:noFill/>
                </a:ln>
                <a:solidFill>
                  <a:srgbClr val="FF0000"/>
                </a:solidFill>
                <a:effectLst/>
                <a:latin typeface="Arial" pitchFamily="34" charset="0"/>
                <a:ea typeface="Times New Roman" pitchFamily="18" charset="0"/>
                <a:cs typeface="Arial" pitchFamily="34" charset="0"/>
              </a:rPr>
              <a:t> </a:t>
            </a:r>
            <a:endParaRPr kumimoji="0" lang="fr-FR" sz="32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AUCUNE PIECE JUSTIFICATIVE</a:t>
            </a: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N’EST A FOURNIR POUR LES ENTRANTS, </a:t>
            </a: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SAUF </a:t>
            </a:r>
            <a:r>
              <a:rPr lang="fr-FR" sz="2400" b="1" dirty="0">
                <a:solidFill>
                  <a:srgbClr val="FF0000"/>
                </a:solidFill>
                <a:latin typeface="Arial" pitchFamily="34" charset="0"/>
                <a:ea typeface="Times New Roman" pitchFamily="18" charset="0"/>
                <a:cs typeface="Times New Roman" pitchFamily="18" charset="0"/>
              </a:rPr>
              <a:t>POUR LES PARENT·ES ISOLE·ES</a:t>
            </a:r>
            <a:r>
              <a:rPr lang="fr-FR" sz="2400" b="1" dirty="0">
                <a:latin typeface="Arial" pitchFamily="34" charset="0"/>
                <a:ea typeface="Times New Roman" pitchFamily="18" charset="0"/>
                <a:cs typeface="Times New Roman" pitchFamily="18" charset="0"/>
              </a:rPr>
              <a:t> (pièces justificatives du nombre d’enfants à charge)</a:t>
            </a: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Un changement de situation doit impérativement être signalé par l’agent sur la confirmation de mutation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Après vérification des pièces justificatives adressées, l’ensemble des barèmes calculés par l’administration fera l’objet </a:t>
            </a: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d’un premier affichage le 04 mai 2020 sur I-Prof</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182880" y="117213"/>
            <a:ext cx="8748464" cy="6555641"/>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449263" algn="l"/>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LES PROFESSEURS AGREGES</a:t>
            </a:r>
            <a:endParaRPr kumimoji="0" lang="fr-FR" sz="2800" b="1" i="0" u="none" strike="noStrike" cap="none" normalizeH="0" baseline="0" dirty="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tab pos="180975" algn="l"/>
                <a:tab pos="449263" algn="l"/>
              </a:tabLst>
            </a:pPr>
            <a:endParaRPr kumimoji="0" lang="fr-FR" sz="28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tab pos="180975" algn="l"/>
                <a:tab pos="449263" algn="l"/>
              </a:tabLst>
            </a:pPr>
            <a:r>
              <a:rPr kumimoji="0" lang="fr-FR" sz="28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Le VOEU LYCEE </a:t>
            </a:r>
            <a:r>
              <a:rPr kumimoji="0" lang="fr-FR" sz="2800" b="0"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(excepté pour les disciplines enseignées uniquement en lycée)</a:t>
            </a:r>
            <a:r>
              <a:rPr kumimoji="0" lang="fr-FR" sz="28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tabLst>
                <a:tab pos="180975" algn="l"/>
                <a:tab pos="449263" algn="l"/>
              </a:tabLs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Les professeurs agrégés assurent prioritairement leur service dans les classes de lycées et dans les classes préparatoires aux grandes écoles. </a:t>
            </a: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lvl="2" eaLnBrk="0" fontAlgn="base" hangingPunct="0">
              <a:spcBef>
                <a:spcPct val="0"/>
              </a:spcBef>
              <a:spcAft>
                <a:spcPct val="0"/>
              </a:spcAft>
              <a:tabLst>
                <a:tab pos="180975" algn="l"/>
                <a:tab pos="449263" algn="l"/>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90 points</a:t>
            </a: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 sont accordés sur les vœux précis ETB portant sur un lycée.</a:t>
            </a:r>
          </a:p>
          <a:p>
            <a:pPr lvl="2" eaLnBrk="0" fontAlgn="base" hangingPunct="0">
              <a:spcBef>
                <a:spcPct val="0"/>
              </a:spcBef>
              <a:spcAft>
                <a:spcPct val="0"/>
              </a:spcAft>
              <a:tabLst>
                <a:tab pos="180975" algn="l"/>
                <a:tab pos="449263" algn="l"/>
              </a:tabLs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lvl="2" eaLnBrk="0" fontAlgn="base" hangingPunct="0">
              <a:spcBef>
                <a:spcPct val="0"/>
              </a:spcBef>
              <a:spcAft>
                <a:spcPct val="0"/>
              </a:spcAft>
              <a:tabLst>
                <a:tab pos="180975" algn="l"/>
                <a:tab pos="449263" algn="l"/>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120 points </a:t>
            </a: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sont accordés sur les vœux larges (COM, GEO, DPT et ACA) restreints au type LYCEE.</a:t>
            </a:r>
            <a:endParaRPr kumimoji="0" lang="fr-FR"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95536" y="778202"/>
            <a:ext cx="8496944" cy="32932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DEMANDES DE MUTATION AU TITRE DU HANDICAP</a:t>
            </a:r>
          </a:p>
          <a:p>
            <a:pPr marL="0" marR="0" lvl="0" indent="0" algn="ctr" defTabSz="914400" rtl="0" eaLnBrk="1" fontAlgn="base" latinLnBrk="0" hangingPunct="1">
              <a:lnSpc>
                <a:spcPct val="100000"/>
              </a:lnSpc>
              <a:spcBef>
                <a:spcPct val="0"/>
              </a:spcBef>
              <a:spcAft>
                <a:spcPct val="0"/>
              </a:spcAft>
              <a:buClrTx/>
              <a:buSzTx/>
              <a:buFontTx/>
              <a:buNone/>
              <a:tabLst>
                <a:tab pos="180975" algn="l"/>
              </a:tabLst>
            </a:pPr>
            <a:endParaRPr kumimoji="0" lang="fr-FR" sz="2800" b="0" i="0" u="none" strike="noStrike" cap="none" normalizeH="0" baseline="0" dirty="0">
              <a:ln>
                <a:noFill/>
              </a:ln>
              <a:solidFill>
                <a:srgbClr val="FF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tab pos="180975" algn="l"/>
              </a:tabLst>
            </a:pPr>
            <a:endParaRPr kumimoji="0" lang="fr-FR" sz="2800" b="0" i="0" u="none" strike="noStrike" cap="none" normalizeH="0" baseline="0" dirty="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80975"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La procédure</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 concerne les </a:t>
            </a: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personnels titulaires, stagiaires, leur conjoint</a:t>
            </a: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bénéficiaire de l’obligation d’emploi, ainsi que la </a:t>
            </a: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situation d’un enfant reconnu handicapé ou malade</a:t>
            </a:r>
            <a:r>
              <a:rPr kumimoji="0" lang="fr-FR" sz="2400" b="0" i="0" u="none" strike="noStrike" cap="none" normalizeH="0" baseline="0" dirty="0">
                <a:ln>
                  <a:noFill/>
                </a:ln>
                <a:solidFill>
                  <a:srgbClr val="FF0000"/>
                </a:solidFill>
                <a:effectLst/>
                <a:latin typeface="Arial" pitchFamily="34" charset="0"/>
                <a:ea typeface="Times New Roman" pitchFamily="18" charset="0"/>
                <a:cs typeface="Arial" pitchFamily="34" charset="0"/>
              </a:rPr>
              <a:t>.</a:t>
            </a:r>
            <a:endParaRPr kumimoji="0" lang="fr-FR" sz="2400" b="0" i="0" u="none" strike="noStrike" cap="none" normalizeH="0" baseline="0" dirty="0">
              <a:ln>
                <a:noFill/>
              </a:ln>
              <a:solidFill>
                <a:srgbClr val="FF0000"/>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9"/>
            <a:ext cx="8568952" cy="6001643"/>
          </a:xfrm>
          <a:prstGeom prst="rect">
            <a:avLst/>
          </a:prstGeom>
        </p:spPr>
        <p:txBody>
          <a:bodyPr wrap="square">
            <a:spAutoFit/>
          </a:bodyPr>
          <a:lstStyle/>
          <a:p>
            <a:pPr lvl="0" algn="just" eaLnBrk="0" fontAlgn="base" hangingPunct="0">
              <a:spcBef>
                <a:spcPct val="0"/>
              </a:spcBef>
              <a:spcAft>
                <a:spcPct val="0"/>
              </a:spcAft>
              <a:tabLst>
                <a:tab pos="180975" algn="l"/>
              </a:tabLst>
            </a:pPr>
            <a:r>
              <a:rPr kumimoji="0" lang="fr-FR" sz="2400" b="1" i="0" u="sng" strike="noStrike" cap="none" normalizeH="0" baseline="0" dirty="0">
                <a:ln>
                  <a:noFill/>
                </a:ln>
                <a:solidFill>
                  <a:srgbClr val="FF0000"/>
                </a:solidFill>
                <a:effectLst/>
                <a:latin typeface="Arial" pitchFamily="34" charset="0"/>
                <a:ea typeface="Times New Roman" pitchFamily="18" charset="0"/>
                <a:cs typeface="Times New Roman" pitchFamily="18" charset="0"/>
              </a:rPr>
              <a:t>Bonifications :</a:t>
            </a:r>
          </a:p>
          <a:p>
            <a:pPr lvl="0" algn="just" eaLnBrk="0" fontAlgn="base" hangingPunct="0">
              <a:spcBef>
                <a:spcPct val="0"/>
              </a:spcBef>
              <a:spcAft>
                <a:spcPct val="0"/>
              </a:spcAft>
              <a:tabLst>
                <a:tab pos="180975"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180975" algn="l"/>
              </a:tabLst>
            </a:pP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Les agents qui sollicitent un changement d’affectation au titre du handicap doivent déposer un dossier au médecin conseiller technique auprès de la rectrice de l’académie de Versailles </a:t>
            </a: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(cf. annexe 9)</a:t>
            </a:r>
            <a:endParaRPr kumimoji="0" lang="fr-FR" sz="2400" b="1" i="0" u="none" strike="noStrike" cap="none" normalizeH="0" baseline="0" dirty="0">
              <a:ln>
                <a:noFill/>
              </a:ln>
              <a:solidFill>
                <a:srgbClr val="FF0000"/>
              </a:solidFill>
              <a:effectLst/>
              <a:latin typeface="Arial" pitchFamily="34" charset="0"/>
              <a:cs typeface="Arial" pitchFamily="34" charset="0"/>
            </a:endParaRPr>
          </a:p>
          <a:p>
            <a:pPr lvl="0" algn="just" eaLnBrk="0" fontAlgn="base" hangingPunct="0">
              <a:spcBef>
                <a:spcPct val="0"/>
              </a:spcBef>
              <a:spcAft>
                <a:spcPct val="0"/>
              </a:spcAft>
              <a:tabLst>
                <a:tab pos="180975" algn="l"/>
              </a:tabLst>
            </a:pPr>
            <a:endPar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algn="just" eaLnBrk="0" fontAlgn="base" hangingPunct="0">
              <a:spcBef>
                <a:spcPct val="0"/>
              </a:spcBef>
              <a:spcAft>
                <a:spcPct val="0"/>
              </a:spcAft>
              <a:tabLst>
                <a:tab pos="180975" algn="l"/>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1 000 points </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seront attribués si l’objectif de la mutation est d’améliorer les conditions de vie de la personne handicapée, </a:t>
            </a:r>
            <a:r>
              <a:rPr kumimoji="0" lang="fr-FR" sz="2400" b="0" i="0" u="sng" strike="noStrike" cap="none" normalizeH="0" baseline="0" dirty="0">
                <a:ln>
                  <a:noFill/>
                </a:ln>
                <a:solidFill>
                  <a:schemeClr val="tx1"/>
                </a:solidFill>
                <a:effectLst/>
                <a:latin typeface="Arial" pitchFamily="34" charset="0"/>
                <a:ea typeface="Times New Roman" pitchFamily="18" charset="0"/>
                <a:cs typeface="Arial" pitchFamily="34" charset="0"/>
              </a:rPr>
              <a:t>après avis du GT</a:t>
            </a: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 La situation de handicap peut concerner l’enseignant, son conjoint ou son enfant.</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tabLst>
                <a:tab pos="180975" algn="l"/>
              </a:tabLst>
            </a:pP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Il est recommandé de formuler une demande en cohérence avec l’amélioration de leur situation, et de faire figurer  des vœux géographiques susceptibles d’être  bonifiés  (</a:t>
            </a: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groupements ordonnés de communes, zones de remplacement, départements</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fr-F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51520" y="-16644"/>
            <a:ext cx="8568952"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990600" algn="l"/>
              </a:tabLst>
            </a:pPr>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A défaut</a:t>
            </a:r>
          </a:p>
          <a:p>
            <a:pPr marL="0" marR="0" lvl="0" indent="0" algn="just" defTabSz="914400" rtl="0" eaLnBrk="1" fontAlgn="base" latinLnBrk="0" hangingPunct="1">
              <a:lnSpc>
                <a:spcPct val="100000"/>
              </a:lnSpc>
              <a:spcBef>
                <a:spcPct val="0"/>
              </a:spcBef>
              <a:spcAft>
                <a:spcPct val="0"/>
              </a:spcAft>
              <a:buClrTx/>
              <a:buSzTx/>
              <a:buFontTx/>
              <a:buNone/>
              <a:tabLst>
                <a:tab pos="990600"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990600" algn="l"/>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100 points </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sont alloués automatiquement aux seuls candidats bénéficiaires de l’obligation d’emploi (BOE) sur les </a:t>
            </a:r>
            <a:r>
              <a:rPr kumimoji="0" lang="fr-FR" sz="2400" b="0" i="0" u="sng" strike="noStrike" cap="none" normalizeH="0" baseline="0" dirty="0">
                <a:ln>
                  <a:noFill/>
                </a:ln>
                <a:solidFill>
                  <a:schemeClr val="tx1"/>
                </a:solidFill>
                <a:effectLst/>
                <a:latin typeface="Arial" pitchFamily="34" charset="0"/>
                <a:ea typeface="Times New Roman" pitchFamily="18" charset="0"/>
                <a:cs typeface="Arial" pitchFamily="34" charset="0"/>
              </a:rPr>
              <a:t>vœux larges </a:t>
            </a:r>
            <a:r>
              <a:rPr kumimoji="0" lang="fr-FR" sz="2400" b="1" i="0" u="sng" strike="noStrike" cap="none" normalizeH="0" baseline="0" dirty="0">
                <a:ln>
                  <a:noFill/>
                </a:ln>
                <a:solidFill>
                  <a:srgbClr val="FF0000"/>
                </a:solidFill>
                <a:effectLst/>
                <a:latin typeface="Arial" pitchFamily="34" charset="0"/>
                <a:ea typeface="Times New Roman" pitchFamily="18" charset="0"/>
                <a:cs typeface="Arial" pitchFamily="34" charset="0"/>
              </a:rPr>
              <a:t>GEO, ZRE, ZRD, DPT, ACA, ZRA</a:t>
            </a: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 sans exclure de type d’établissement.</a:t>
            </a:r>
            <a:r>
              <a:rPr kumimoji="0" lang="fr-FR" sz="2400" b="0" i="0" u="none" strike="noStrike" cap="none" normalizeH="0" baseline="0" dirty="0">
                <a:ln>
                  <a:noFill/>
                </a:ln>
                <a:solidFill>
                  <a:schemeClr val="tx1"/>
                </a:solidFill>
                <a:effectLst/>
                <a:latin typeface="Arial" pitchFamily="34" charset="0"/>
                <a:ea typeface="Times New Roman" pitchFamily="18" charset="0"/>
                <a:cs typeface="Arial" pitchFamily="34" charset="0"/>
              </a:rPr>
              <a:t> (bonification impossible  si la RQTH est attribuée au conjoint, ou si le handicap affecte l’enfant)</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tab pos="990600" algn="l"/>
              </a:tabLst>
            </a:pPr>
            <a:endPar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990600" algn="l"/>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Transmettre la RQTH de l’agent avec la confirmation de demande de mutation.</a:t>
            </a:r>
            <a:endParaRPr kumimoji="0" lang="fr-FR" sz="2400" b="0" i="0" u="none" strike="noStrike" cap="none" normalizeH="0" baseline="0" dirty="0">
              <a:ln>
                <a:noFill/>
              </a:ln>
              <a:solidFill>
                <a:schemeClr val="tx1"/>
              </a:solidFill>
              <a:effectLst/>
              <a:latin typeface="Arial" pitchFamily="34" charset="0"/>
              <a:cs typeface="Arial" pitchFamily="34" charset="0"/>
            </a:endParaRPr>
          </a:p>
        </p:txBody>
      </p:sp>
      <p:pic>
        <p:nvPicPr>
          <p:cNvPr id="34817" name="Image 1" descr="imagesCA8BVBUY"/>
          <p:cNvPicPr>
            <a:picLocks noChangeAspect="1" noChangeArrowheads="1"/>
          </p:cNvPicPr>
          <p:nvPr/>
        </p:nvPicPr>
        <p:blipFill>
          <a:blip r:embed="rId2" cstate="print"/>
          <a:srcRect/>
          <a:stretch>
            <a:fillRect/>
          </a:stretch>
        </p:blipFill>
        <p:spPr bwMode="auto">
          <a:xfrm>
            <a:off x="611560" y="4293096"/>
            <a:ext cx="1224136" cy="1361891"/>
          </a:xfrm>
          <a:prstGeom prst="rect">
            <a:avLst/>
          </a:prstGeom>
          <a:noFill/>
        </p:spPr>
      </p:pic>
      <p:sp>
        <p:nvSpPr>
          <p:cNvPr id="34819" name="Rectangle 3"/>
          <p:cNvSpPr>
            <a:spLocks noChangeArrowheads="1"/>
          </p:cNvSpPr>
          <p:nvPr/>
        </p:nvSpPr>
        <p:spPr bwMode="auto">
          <a:xfrm>
            <a:off x="-3276872"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a:ln>
                <a:noFill/>
              </a:ln>
              <a:solidFill>
                <a:schemeClr val="tx1"/>
              </a:solidFill>
              <a:effectLst/>
              <a:latin typeface="Arial" pitchFamily="34" charset="0"/>
              <a:cs typeface="Arial" pitchFamily="34" charset="0"/>
            </a:endParaRPr>
          </a:p>
        </p:txBody>
      </p:sp>
      <p:sp>
        <p:nvSpPr>
          <p:cNvPr id="5" name="ZoneTexte 4"/>
          <p:cNvSpPr txBox="1"/>
          <p:nvPr/>
        </p:nvSpPr>
        <p:spPr>
          <a:xfrm>
            <a:off x="2051720" y="4437112"/>
            <a:ext cx="6552728" cy="1107996"/>
          </a:xfrm>
          <a:prstGeom prst="rect">
            <a:avLst/>
          </a:prstGeom>
          <a:noFill/>
        </p:spPr>
        <p:txBody>
          <a:bodyPr wrap="square" rtlCol="0">
            <a:spAutoFit/>
          </a:bodyPr>
          <a:lstStyle/>
          <a:p>
            <a:pPr lvl="0" algn="just"/>
            <a:r>
              <a:rPr kumimoji="0" lang="fr-FR" sz="2400" b="1" i="0" u="none" strike="noStrike" cap="none" normalizeH="0" baseline="0" dirty="0">
                <a:ln>
                  <a:noFill/>
                </a:ln>
                <a:solidFill>
                  <a:schemeClr val="tx1"/>
                </a:solidFill>
                <a:effectLst/>
                <a:latin typeface="Arial" pitchFamily="34" charset="0"/>
                <a:ea typeface="Times New Roman" pitchFamily="18" charset="0"/>
                <a:cs typeface="Arial" pitchFamily="34" charset="0"/>
              </a:rPr>
              <a:t>Sur le même vœu, la bonification 1000 et la bonification 100 ne sont pas cumulables    </a:t>
            </a:r>
            <a:endParaRPr kumimoji="0" lang="fr-FR" sz="2400" b="0" i="0" u="none" strike="noStrike" cap="none" normalizeH="0" baseline="0" dirty="0">
              <a:ln>
                <a:noFill/>
              </a:ln>
              <a:solidFill>
                <a:schemeClr val="tx1"/>
              </a:solidFill>
              <a:effectLst/>
              <a:latin typeface="Arial" pitchFamily="34" charset="0"/>
              <a:cs typeface="Arial" pitchFamily="34" charset="0"/>
            </a:endParaRP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548680"/>
            <a:ext cx="8676456" cy="5693866"/>
          </a:xfrm>
          <a:prstGeom prst="rect">
            <a:avLst/>
          </a:prstGeom>
        </p:spPr>
        <p:txBody>
          <a:bodyPr wrap="square">
            <a:spAutoFit/>
          </a:bodyPr>
          <a:lstStyle/>
          <a:p>
            <a:pPr algn="just" eaLnBrk="0" fontAlgn="base" hangingPunct="0">
              <a:spcBef>
                <a:spcPct val="0"/>
              </a:spcBef>
              <a:spcAft>
                <a:spcPct val="0"/>
              </a:spcAft>
            </a:pP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Si vous n’êtes pas d’accord avec votre barème </a:t>
            </a: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le 4 mai 2020</a:t>
            </a: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 contactez-nous le plus vite possible par téléphone au </a:t>
            </a:r>
            <a:r>
              <a:rPr kumimoji="0" lang="fr-FR" sz="2800" b="0" i="0" u="none" strike="noStrike" cap="none" normalizeH="0" baseline="0" dirty="0">
                <a:ln>
                  <a:noFill/>
                </a:ln>
                <a:solidFill>
                  <a:srgbClr val="FF0000"/>
                </a:solidFill>
                <a:effectLst/>
                <a:latin typeface="Arial" pitchFamily="34" charset="0"/>
                <a:ea typeface="Times New Roman" pitchFamily="18" charset="0"/>
                <a:cs typeface="Arial" pitchFamily="34" charset="0"/>
              </a:rPr>
              <a:t>06 40 16 79 39 </a:t>
            </a: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ou par mail </a:t>
            </a:r>
            <a:r>
              <a:rPr kumimoji="0" lang="fr-FR" sz="2800" b="0" i="0" u="none" strike="noStrike" cap="none" normalizeH="0" baseline="0" dirty="0">
                <a:ln>
                  <a:noFill/>
                </a:ln>
                <a:solidFill>
                  <a:srgbClr val="FF0000"/>
                </a:solidFill>
                <a:effectLst/>
                <a:latin typeface="Arial" pitchFamily="34" charset="0"/>
                <a:ea typeface="Times New Roman" pitchFamily="18" charset="0"/>
                <a:cs typeface="Arial" pitchFamily="34" charset="0"/>
              </a:rPr>
              <a:t>eluscgtversailles@gmail.com</a:t>
            </a:r>
            <a:endParaRPr kumimoji="0" lang="fr-FR" sz="2800" b="0" i="0" u="none" strike="noStrike" cap="none" normalizeH="0" baseline="0" dirty="0">
              <a:ln>
                <a:noFill/>
              </a:ln>
              <a:solidFill>
                <a:srgbClr val="FF0000"/>
              </a:solidFill>
              <a:effectLst/>
              <a:latin typeface="Arial" pitchFamily="34" charset="0"/>
              <a:cs typeface="Arial" pitchFamily="34" charset="0"/>
            </a:endParaRPr>
          </a:p>
          <a:p>
            <a:pPr lvl="0" algn="just" eaLnBrk="0" fontAlgn="base" hangingPunct="0">
              <a:spcBef>
                <a:spcPct val="0"/>
              </a:spcBef>
              <a:spcAft>
                <a:spcPct val="0"/>
              </a:spcAft>
            </a:pPr>
            <a:endPar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algn="just" eaLnBrk="0" fontAlgn="base" hangingPunct="0">
              <a:spcBef>
                <a:spcPct val="0"/>
              </a:spcBef>
              <a:spcAft>
                <a:spcPct val="0"/>
              </a:spcAft>
            </a:pP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Des </a:t>
            </a: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pièces justificatives complémentaires pourront être jointes jusqu’au 25 mai 2020 16h,</a:t>
            </a:r>
            <a:r>
              <a:rPr kumimoji="0" lang="fr-FR" sz="28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idéalement par  voie hiérarchique ou par mail.</a:t>
            </a:r>
          </a:p>
          <a:p>
            <a:pPr lvl="0" algn="just" eaLnBrk="0" fontAlgn="base" hangingPunct="0">
              <a:spcBef>
                <a:spcPct val="0"/>
              </a:spcBef>
              <a:spcAft>
                <a:spcPct val="0"/>
              </a:spcAf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En cas d’erreur dans le calcul de leur barème, les candidats peuvent le </a:t>
            </a: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contester</a:t>
            </a:r>
            <a:r>
              <a:rPr kumimoji="0" lang="fr-FR" sz="2800" b="0" i="0" u="none" strike="noStrike" cap="none" normalizeH="0" baseline="0" dirty="0">
                <a:ln>
                  <a:noFill/>
                </a:ln>
                <a:solidFill>
                  <a:srgbClr val="FF0000"/>
                </a:solidFill>
                <a:effectLst/>
                <a:latin typeface="Arial" pitchFamily="34" charset="0"/>
                <a:ea typeface="Times New Roman" pitchFamily="18" charset="0"/>
                <a:cs typeface="Arial" pitchFamily="34" charset="0"/>
              </a:rPr>
              <a:t>, </a:t>
            </a: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jusqu’au 25 mai 2020 16h</a:t>
            </a:r>
            <a:r>
              <a:rPr kumimoji="0" lang="fr-FR" sz="2800" b="1"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idéalement par  voie hiérarchique ou/et par mail (</a:t>
            </a:r>
            <a:r>
              <a:rPr kumimoji="0" lang="fr-FR" sz="2800" b="1" i="0" u="none" strike="noStrike" cap="none" normalizeH="0" baseline="0" dirty="0">
                <a:ln>
                  <a:noFill/>
                </a:ln>
                <a:solidFill>
                  <a:srgbClr val="FF0000"/>
                </a:solidFill>
                <a:effectLst/>
                <a:latin typeface="Arial" pitchFamily="34" charset="0"/>
                <a:ea typeface="Times New Roman" pitchFamily="18" charset="0"/>
                <a:cs typeface="Arial" pitchFamily="34" charset="0"/>
              </a:rPr>
              <a:t>adresse professionnelle exclusivement</a:t>
            </a: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a:t>
            </a:r>
            <a:endParaRPr kumimoji="0" lang="fr-FR"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23528" y="96887"/>
            <a:ext cx="8496944"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80975" algn="l"/>
                <a:tab pos="449263" algn="l"/>
              </a:tabLst>
            </a:pPr>
            <a:r>
              <a:rPr kumimoji="0" lang="fr-FR" sz="2800" b="1" i="0" u="none" strike="noStrike" cap="none" normalizeH="0" baseline="0" dirty="0">
                <a:ln>
                  <a:noFill/>
                </a:ln>
                <a:solidFill>
                  <a:schemeClr val="tx1"/>
                </a:solidFill>
                <a:effectLst/>
                <a:latin typeface="Arial" pitchFamily="34" charset="0"/>
                <a:ea typeface="Times New Roman" pitchFamily="18" charset="0"/>
                <a:cs typeface="Arial" pitchFamily="34" charset="0"/>
              </a:rPr>
              <a:t>LES VŒUX</a:t>
            </a:r>
          </a:p>
          <a:p>
            <a:pPr marL="0" marR="0" lvl="0" indent="0" algn="l" defTabSz="914400" rtl="0" eaLnBrk="1" fontAlgn="base" latinLnBrk="0" hangingPunct="1">
              <a:lnSpc>
                <a:spcPct val="100000"/>
              </a:lnSpc>
              <a:spcBef>
                <a:spcPct val="0"/>
              </a:spcBef>
              <a:spcAft>
                <a:spcPct val="0"/>
              </a:spcAft>
              <a:buClrTx/>
              <a:buSzTx/>
              <a:buFontTx/>
              <a:buNone/>
              <a:tabLst>
                <a:tab pos="180975" algn="l"/>
                <a:tab pos="449263" algn="l"/>
              </a:tabLs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Arial" pitchFamily="34" charset="0"/>
              </a:rPr>
              <a:t>LE NOMBRE MAXIMUM DE VŒUX  EST DE  20.</a:t>
            </a: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endPar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Les vœux portent sur :</a:t>
            </a: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449263" algn="l"/>
              </a:tabLst>
            </a:pPr>
            <a:r>
              <a:rPr kumimoji="0" lang="fr-FR" sz="2000" b="1" i="0" u="sng" strike="noStrike" cap="none" normalizeH="0" baseline="0" dirty="0">
                <a:ln>
                  <a:noFill/>
                </a:ln>
                <a:solidFill>
                  <a:srgbClr val="FF0000"/>
                </a:solidFill>
                <a:effectLst/>
                <a:latin typeface="Arial" pitchFamily="34" charset="0"/>
                <a:ea typeface="Times New Roman" pitchFamily="18" charset="0"/>
                <a:cs typeface="Times New Roman" pitchFamily="18" charset="0"/>
              </a:rPr>
              <a:t>DES VŒUX  PRECIS </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Le vœu porte sur un Etablissement précis : </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vœu ETB</a:t>
            </a: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449263" algn="l"/>
              </a:tabLst>
            </a:pPr>
            <a:r>
              <a:rPr kumimoji="0" lang="fr-FR" sz="2000" b="1" i="0" u="sng" strike="noStrike" cap="none" normalizeH="0" baseline="0" dirty="0">
                <a:ln>
                  <a:noFill/>
                </a:ln>
                <a:solidFill>
                  <a:srgbClr val="FF0000"/>
                </a:solidFill>
                <a:effectLst/>
                <a:latin typeface="Arial" pitchFamily="34" charset="0"/>
                <a:ea typeface="Times New Roman" pitchFamily="18" charset="0"/>
                <a:cs typeface="Times New Roman" pitchFamily="18" charset="0"/>
              </a:rPr>
              <a:t>DES VŒUX LARGES sur ZONES GEOGRAPHIQUES</a:t>
            </a:r>
            <a:r>
              <a:rPr kumimoji="0" lang="fr-FR" sz="2000" b="1" i="0" u="sng"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fr-FR" sz="20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avec </a:t>
            </a:r>
            <a:r>
              <a:rPr kumimoji="0" lang="fr-FR" sz="2000" b="0"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possibilité de préciser le type d’établissement</a:t>
            </a:r>
          </a:p>
          <a:p>
            <a:pPr marL="0" marR="0" lvl="0" indent="0" algn="l" defTabSz="914400" rtl="0" eaLnBrk="0" fontAlgn="base" latinLnBrk="0" hangingPunct="0">
              <a:lnSpc>
                <a:spcPct val="100000"/>
              </a:lnSpc>
              <a:spcBef>
                <a:spcPct val="0"/>
              </a:spcBef>
              <a:spcAft>
                <a:spcPct val="0"/>
              </a:spcAft>
              <a:buClrTx/>
              <a:buSzTx/>
              <a:buFontTx/>
              <a:buChar char="•"/>
              <a:tabLst>
                <a:tab pos="180975" algn="l"/>
                <a:tab pos="449263" algn="l"/>
              </a:tabLst>
            </a:pPr>
            <a:endParaRPr kumimoji="0" lang="fr-FR" sz="2000" b="0" i="0" u="none" strike="noStrike" cap="none" normalizeH="0" baseline="0" dirty="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Le candidat postule alors </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sur tout poste</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dans un établissement de : </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la commune :			               vœu </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COM</a:t>
            </a: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le groupement ordonné de communes :  vœu </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GEO</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le département :			  vœu </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DPT</a:t>
            </a: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180975" algn="l"/>
                <a:tab pos="449263" algn="l"/>
              </a:tabLst>
            </a:pPr>
            <a:r>
              <a:rPr kumimoji="0" lang="fr-FR" sz="2000" b="0" i="0" u="none" strike="noStrike" cap="none" normalizeH="0" baseline="0" dirty="0">
                <a:ln>
                  <a:noFill/>
                </a:ln>
                <a:solidFill>
                  <a:schemeClr val="tx1"/>
                </a:solidFill>
                <a:effectLst/>
                <a:latin typeface="Arial" pitchFamily="34" charset="0"/>
                <a:ea typeface="Times New Roman" pitchFamily="18" charset="0"/>
                <a:cs typeface="Arial" pitchFamily="34" charset="0"/>
              </a:rPr>
              <a:t> l’académie :	 			  vœu </a:t>
            </a:r>
            <a:r>
              <a:rPr kumimoji="0" lang="fr-FR" sz="2000" b="1" i="0" u="none" strike="noStrike" cap="none" normalizeH="0" baseline="0" dirty="0">
                <a:ln>
                  <a:noFill/>
                </a:ln>
                <a:solidFill>
                  <a:schemeClr val="tx1"/>
                </a:solidFill>
                <a:effectLst/>
                <a:latin typeface="Arial" pitchFamily="34" charset="0"/>
                <a:ea typeface="Times New Roman" pitchFamily="18" charset="0"/>
                <a:cs typeface="Arial" pitchFamily="34" charset="0"/>
              </a:rPr>
              <a:t>ACA</a:t>
            </a:r>
          </a:p>
          <a:p>
            <a:pPr marL="0" marR="0" lvl="0" indent="0" algn="l" defTabSz="914400" rtl="0" eaLnBrk="0" fontAlgn="base" latinLnBrk="0" hangingPunct="0">
              <a:lnSpc>
                <a:spcPct val="100000"/>
              </a:lnSpc>
              <a:spcBef>
                <a:spcPct val="0"/>
              </a:spcBef>
              <a:spcAft>
                <a:spcPct val="0"/>
              </a:spcAft>
              <a:buClrTx/>
              <a:buSzTx/>
              <a:buFontTx/>
              <a:buChar char="-"/>
              <a:tabLst>
                <a:tab pos="180975" algn="l"/>
                <a:tab pos="449263" algn="l"/>
              </a:tabLst>
            </a:pPr>
            <a:endParaRPr kumimoji="0" lang="fr-FR" sz="20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49263" algn="l"/>
              </a:tabLst>
            </a:pPr>
            <a:r>
              <a:rPr kumimoji="0" lang="fr-FR" sz="2000" b="1" i="0" u="sng" strike="noStrike" cap="none" normalizeH="0" baseline="0" dirty="0">
                <a:ln>
                  <a:noFill/>
                </a:ln>
                <a:solidFill>
                  <a:srgbClr val="FF0000"/>
                </a:solidFill>
                <a:effectLst/>
                <a:latin typeface="Arial" pitchFamily="34" charset="0"/>
                <a:ea typeface="Times New Roman" pitchFamily="18" charset="0"/>
                <a:cs typeface="Arial" pitchFamily="34" charset="0"/>
              </a:rPr>
              <a:t>DES VŒUX sur </a:t>
            </a:r>
            <a:r>
              <a:rPr kumimoji="0" lang="fr-FR" sz="2000" b="1" i="0" u="sng" strike="noStrike" cap="none" normalizeH="0" baseline="0" dirty="0">
                <a:ln>
                  <a:noFill/>
                </a:ln>
                <a:solidFill>
                  <a:srgbClr val="FF0000"/>
                </a:solidFill>
                <a:effectLst/>
                <a:latin typeface="Arial" pitchFamily="34" charset="0"/>
                <a:ea typeface="Times New Roman" pitchFamily="18" charset="0"/>
                <a:cs typeface="Times New Roman" pitchFamily="18" charset="0"/>
              </a:rPr>
              <a:t>ZONES DE REMPLACEMENT</a:t>
            </a:r>
            <a:endParaRPr kumimoji="0" lang="fr-FR"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467544" y="822484"/>
            <a:ext cx="8208912"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269875" algn="l"/>
              </a:tabLst>
            </a:pPr>
            <a:r>
              <a:rPr kumimoji="0" lang="fr-FR" sz="3200" b="1" i="0" u="sng" strike="noStrike" cap="none" normalizeH="0" baseline="0" dirty="0">
                <a:ln>
                  <a:noFill/>
                </a:ln>
                <a:solidFill>
                  <a:srgbClr val="FF0000"/>
                </a:solidFill>
                <a:effectLst/>
                <a:latin typeface="Arial" pitchFamily="34" charset="0"/>
                <a:ea typeface="Times New Roman" pitchFamily="18" charset="0"/>
                <a:cs typeface="Times New Roman" pitchFamily="18" charset="0"/>
              </a:rPr>
              <a:t>CONSEILS POUR LA SAISIE DES VOEUX </a:t>
            </a:r>
          </a:p>
          <a:p>
            <a:pPr marL="0" marR="0" lvl="0" indent="0" algn="l" defTabSz="914400" rtl="0" eaLnBrk="1" fontAlgn="base" latinLnBrk="0" hangingPunct="1">
              <a:lnSpc>
                <a:spcPct val="100000"/>
              </a:lnSpc>
              <a:spcBef>
                <a:spcPct val="0"/>
              </a:spcBef>
              <a:spcAft>
                <a:spcPct val="0"/>
              </a:spcAft>
              <a:buClrTx/>
              <a:buSzTx/>
              <a:buFontTx/>
              <a:buChar char="•"/>
              <a:tabLst>
                <a:tab pos="269875" algn="l"/>
              </a:tabLst>
            </a:pPr>
            <a:endParaRPr kumimoji="0" lang="fr-FR" sz="2800" b="1" i="0" u="none" strike="noStrike" cap="none" normalizeH="0" baseline="0" dirty="0">
              <a:ln>
                <a:noFill/>
              </a:ln>
              <a:solidFill>
                <a:srgbClr val="FF000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r>
              <a:rPr kumimoji="0" lang="fr-FR" sz="2800" b="0" i="0" u="none" strike="noStrike" cap="none" normalizeH="0" baseline="0" dirty="0">
                <a:ln>
                  <a:noFill/>
                </a:ln>
                <a:solidFill>
                  <a:schemeClr val="tx1"/>
                </a:solidFill>
                <a:effectLst/>
                <a:latin typeface="Arial" pitchFamily="34" charset="0"/>
                <a:ea typeface="Times New Roman" pitchFamily="18" charset="0"/>
                <a:cs typeface="Arial" pitchFamily="34" charset="0"/>
              </a:rPr>
              <a:t>Il est conseillé à tous les candidats devant impérativement recevoir une affectation, notamment aux enseignants stagiaires </a:t>
            </a:r>
          </a:p>
          <a:p>
            <a:pPr marL="0" marR="0" lvl="0" indent="0" algn="just" defTabSz="914400" rtl="0" eaLnBrk="0" fontAlgn="base" latinLnBrk="0" hangingPunct="0">
              <a:lnSpc>
                <a:spcPct val="100000"/>
              </a:lnSpc>
              <a:spcBef>
                <a:spcPct val="0"/>
              </a:spcBef>
              <a:spcAft>
                <a:spcPct val="0"/>
              </a:spcAft>
              <a:buClrTx/>
              <a:buSzTx/>
              <a:buFontTx/>
              <a:buNone/>
              <a:tabLst>
                <a:tab pos="269875" algn="l"/>
              </a:tabLs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fr-FR" sz="2800" b="1" i="0" u="none" strike="noStrike" cap="none" normalizeH="0" baseline="0" dirty="0">
                <a:ln>
                  <a:noFill/>
                </a:ln>
                <a:solidFill>
                  <a:schemeClr val="tx1"/>
                </a:solidFill>
                <a:effectLst/>
                <a:latin typeface="Arial" pitchFamily="34" charset="0"/>
                <a:ea typeface="Times New Roman" pitchFamily="18" charset="0"/>
                <a:cs typeface="Arial" pitchFamily="34" charset="0"/>
              </a:rPr>
              <a:t> de formuler le maximum de vœux utiles et réalisables</a:t>
            </a: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269875" algn="l"/>
              </a:tabLst>
            </a:pPr>
            <a:r>
              <a:rPr kumimoji="0" lang="fr-FR" sz="2800" b="1" i="0" u="none" strike="noStrike" cap="none" normalizeH="0" baseline="0" dirty="0">
                <a:ln>
                  <a:noFill/>
                </a:ln>
                <a:solidFill>
                  <a:schemeClr val="tx1"/>
                </a:solidFill>
                <a:effectLst/>
                <a:latin typeface="Arial" pitchFamily="34" charset="0"/>
                <a:ea typeface="Times New Roman" pitchFamily="18" charset="0"/>
                <a:cs typeface="Arial" pitchFamily="34" charset="0"/>
              </a:rPr>
              <a:t> d’exprimer des vœux « larges » </a:t>
            </a: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9875" algn="l"/>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Rectangle 4"/>
          <p:cNvSpPr>
            <a:spLocks noChangeArrowheads="1"/>
          </p:cNvSpPr>
          <p:nvPr/>
        </p:nvSpPr>
        <p:spPr bwMode="auto">
          <a:xfrm>
            <a:off x="251520" y="192650"/>
            <a:ext cx="8676456" cy="64325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ATTENTION A LA FORMULATION DES </a:t>
            </a: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VŒUX</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Si vous ne sélectionnez pas le code correct correspondant à vos vœux, votre demande ne sera pas traitée selon vos souhaits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Pour les PLP</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Pour les vœux portant sur </a:t>
            </a: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des postes de type PLP en LPO</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indiquer de façon précise </a:t>
            </a: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le numéro</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a:t>
            </a: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d’immatriculation de l’établissement concerné</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ET NON PAS CELUI DE LA SECTION D’ENSEIGNEMENT PROFESSIONNEL (SEP),</a:t>
            </a:r>
            <a:b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br>
            <a:endParaRPr kumimoji="0" lang="fr-FR" sz="24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Pour les vœux portant sur </a:t>
            </a: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une section d’enseignement général et professionnel adapté</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indiquer </a:t>
            </a: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le numéro d’immatriculation de la SEGPA</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ET NON CELUI DU COLLEGE.</a:t>
            </a:r>
            <a:endParaRPr kumimoji="0" lang="fr-F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23528" y="1124744"/>
            <a:ext cx="8496944"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Pour toutes et tous les candidat-e-s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Certains vœux sont bonifiés à condition de cocher, lors de la saisie sur </a:t>
            </a:r>
            <a:r>
              <a:rPr kumimoji="0" lang="fr-FR" sz="2800" b="0" i="0" u="none" strike="noStrike" cap="none" normalizeH="0" baseline="0" dirty="0" err="1">
                <a:ln>
                  <a:noFill/>
                </a:ln>
                <a:solidFill>
                  <a:schemeClr val="tx1"/>
                </a:solidFill>
                <a:effectLst/>
                <a:latin typeface="Arial" pitchFamily="34" charset="0"/>
                <a:ea typeface="Times New Roman" pitchFamily="18" charset="0"/>
                <a:cs typeface="Times New Roman" pitchFamily="18" charset="0"/>
              </a:rPr>
              <a:t>Iprof</a:t>
            </a:r>
            <a:r>
              <a:rPr kumimoji="0" lang="fr-FR" sz="28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dans la rubrique « </a:t>
            </a:r>
            <a:r>
              <a:rPr kumimoji="0" lang="fr-FR" sz="28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type d’établissement </a:t>
            </a:r>
            <a:r>
              <a:rPr kumimoji="0" lang="fr-FR" sz="28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la case correspondant à « tout type d’établissement » (sauf Agrégés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Le fait d’avoir coché « tout type d’établissement » est confirmé par </a:t>
            </a:r>
            <a:r>
              <a:rPr kumimoji="0" lang="fr-FR" sz="28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une étoile  *</a:t>
            </a:r>
            <a:r>
              <a:rPr kumimoji="0" lang="fr-FR" sz="28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sur votre accusé de réception de demande de mutation.</a:t>
            </a:r>
            <a:endParaRPr kumimoji="0" lang="fr-FR"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692697"/>
            <a:ext cx="8424936" cy="5078313"/>
          </a:xfrm>
          <a:prstGeom prst="rect">
            <a:avLst/>
          </a:prstGeom>
        </p:spPr>
        <p:txBody>
          <a:bodyPr wrap="square">
            <a:spAutoFit/>
          </a:bodyPr>
          <a:lstStyle/>
          <a:p>
            <a:pPr lvl="0" algn="just" eaLnBrk="0" fontAlgn="base" hangingPunct="0">
              <a:spcBef>
                <a:spcPct val="0"/>
              </a:spcBef>
              <a:spcAft>
                <a:spcPct val="0"/>
              </a:spcAf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Conseil :</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S’il n’y a qu’ </a:t>
            </a:r>
            <a:r>
              <a:rPr kumimoji="0" lang="fr-FR" sz="2400" b="1"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UN SEUL ETABLISSEMENT dans la commune</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pour obtenir la bonification de rapprochement de conjoint ou de mutation simultanée, saisir le vœu COM (commune) de l’établissement, et non pas le code précis de l’établissement (vœu ETB) (sous réserve que les conditions soient remplies).</a:t>
            </a:r>
          </a:p>
          <a:p>
            <a:pPr lvl="0" algn="just" eaLnBrk="0" fontAlgn="base" hangingPunct="0">
              <a:spcBef>
                <a:spcPct val="0"/>
              </a:spcBef>
              <a:spcAft>
                <a:spcPct val="0"/>
              </a:spcAft>
            </a:pPr>
            <a:endParaRPr kumimoji="0" lang="fr-FR" sz="2400" b="0" i="0" u="none" strike="noStrike" cap="none" normalizeH="0" baseline="0" dirty="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fr-FR" sz="24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Attention :</a:t>
            </a:r>
            <a:r>
              <a:rPr kumimoji="0" lang="fr-FR" sz="2400" b="0" i="0" u="none" strike="noStrike" cap="none" normalizeH="0" baseline="0" dirty="0">
                <a:ln>
                  <a:noFill/>
                </a:ln>
                <a:solidFill>
                  <a:schemeClr val="tx1"/>
                </a:solidFill>
                <a:effectLst/>
                <a:latin typeface="Arial" pitchFamily="34" charset="0"/>
                <a:ea typeface="Times New Roman" pitchFamily="18" charset="0"/>
                <a:cs typeface="Times New Roman" pitchFamily="18" charset="0"/>
              </a:rPr>
              <a:t> Ne pas oublier alors, de vérifier que les rubriques sont bien conformes à la saisie et ont permis l’enregistrement des bonifications sollicitées.</a:t>
            </a:r>
          </a:p>
          <a:p>
            <a:pPr lvl="0" algn="ctr" eaLnBrk="0" fontAlgn="base" hangingPunct="0">
              <a:spcBef>
                <a:spcPct val="0"/>
              </a:spcBef>
              <a:spcAft>
                <a:spcPct val="0"/>
              </a:spcAft>
            </a:pPr>
            <a:endParaRPr kumimoji="0" lang="fr-FR" sz="2800" b="0" i="0" u="none" strike="noStrike" cap="none" normalizeH="0" baseline="0" dirty="0">
              <a:ln>
                <a:noFill/>
              </a:ln>
              <a:solidFill>
                <a:schemeClr val="tx1"/>
              </a:solidFill>
              <a:effectLst/>
              <a:latin typeface="Arial" pitchFamily="34" charset="0"/>
              <a:cs typeface="Arial" pitchFamily="34" charset="0"/>
            </a:endParaRPr>
          </a:p>
          <a:p>
            <a:pPr lvl="0" algn="ctr" eaLnBrk="0" fontAlgn="base" hangingPunct="0">
              <a:spcBef>
                <a:spcPct val="0"/>
              </a:spcBef>
              <a:spcAft>
                <a:spcPct val="0"/>
              </a:spcAft>
            </a:pPr>
            <a:r>
              <a:rPr kumimoji="0" lang="fr-FR" sz="2800" b="1" i="0" u="none" strike="noStrike" cap="none" normalizeH="0" baseline="0" dirty="0">
                <a:ln>
                  <a:noFill/>
                </a:ln>
                <a:solidFill>
                  <a:srgbClr val="FF0000"/>
                </a:solidFill>
                <a:effectLst/>
                <a:latin typeface="Arial" pitchFamily="34" charset="0"/>
                <a:ea typeface="Times New Roman" pitchFamily="18" charset="0"/>
                <a:cs typeface="Times New Roman" pitchFamily="18" charset="0"/>
              </a:rPr>
              <a:t>Une fois rendu votre confirmation de mutation, aucun changement de vœu ne sera possible …..</a:t>
            </a:r>
            <a:endParaRPr kumimoji="0" lang="fr-FR"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2817</Words>
  <Application>Microsoft Office PowerPoint</Application>
  <PresentationFormat>Affichage à l'écran (4:3)</PresentationFormat>
  <Paragraphs>388</Paragraphs>
  <Slides>33</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33</vt:i4>
      </vt:variant>
    </vt:vector>
  </HeadingPairs>
  <TitlesOfParts>
    <vt:vector size="36"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Thierry</dc:creator>
  <cp:lastModifiedBy>Frédéric MOREAU</cp:lastModifiedBy>
  <cp:revision>51</cp:revision>
  <dcterms:created xsi:type="dcterms:W3CDTF">2017-03-05T17:36:01Z</dcterms:created>
  <dcterms:modified xsi:type="dcterms:W3CDTF">2020-03-11T16:22:48Z</dcterms:modified>
</cp:coreProperties>
</file>